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771" r:id="rId1"/>
    <p:sldMasterId id="2147483657" r:id="rId2"/>
    <p:sldMasterId id="2147483828" r:id="rId3"/>
    <p:sldMasterId id="2147483833" r:id="rId4"/>
  </p:sldMasterIdLst>
  <p:notesMasterIdLst>
    <p:notesMasterId r:id="rId17"/>
  </p:notesMasterIdLst>
  <p:handoutMasterIdLst>
    <p:handoutMasterId r:id="rId18"/>
  </p:handoutMasterIdLst>
  <p:sldIdLst>
    <p:sldId id="1208" r:id="rId5"/>
    <p:sldId id="1209" r:id="rId6"/>
    <p:sldId id="1202" r:id="rId7"/>
    <p:sldId id="1203" r:id="rId8"/>
    <p:sldId id="1216" r:id="rId9"/>
    <p:sldId id="1205" r:id="rId10"/>
    <p:sldId id="1215" r:id="rId11"/>
    <p:sldId id="1214" r:id="rId12"/>
    <p:sldId id="1210" r:id="rId13"/>
    <p:sldId id="1211" r:id="rId14"/>
    <p:sldId id="1206" r:id="rId15"/>
    <p:sldId id="1207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лексей Малышев" initials="АМ" lastIdx="8" clrIdx="0">
    <p:extLst>
      <p:ext uri="{19B8F6BF-5375-455C-9EA6-DF929625EA0E}">
        <p15:presenceInfo xmlns:p15="http://schemas.microsoft.com/office/powerpoint/2012/main" userId="8ae9c15f625b32bb" providerId="Windows Live"/>
      </p:ext>
    </p:extLst>
  </p:cmAuthor>
  <p:cmAuthor id="2" name="OCTS" initials="O" lastIdx="1" clrIdx="1">
    <p:extLst>
      <p:ext uri="{19B8F6BF-5375-455C-9EA6-DF929625EA0E}">
        <p15:presenceInfo xmlns:p15="http://schemas.microsoft.com/office/powerpoint/2012/main" userId="OCTS" providerId="None"/>
      </p:ext>
    </p:extLst>
  </p:cmAuthor>
  <p:cmAuthor id="3" name="Kostylev Andrey" initials="KA" lastIdx="1" clrIdx="2">
    <p:extLst>
      <p:ext uri="{19B8F6BF-5375-455C-9EA6-DF929625EA0E}">
        <p15:presenceInfo xmlns:p15="http://schemas.microsoft.com/office/powerpoint/2012/main" userId="146efb04217a1102" providerId="Windows Live"/>
      </p:ext>
    </p:extLst>
  </p:cmAuthor>
  <p:cmAuthor id="4" name="Elizaveta Kostyleva" initials="EK" lastIdx="1" clrIdx="3">
    <p:extLst>
      <p:ext uri="{19B8F6BF-5375-455C-9EA6-DF929625EA0E}">
        <p15:presenceInfo xmlns:p15="http://schemas.microsoft.com/office/powerpoint/2012/main" userId="S::ekostyleva@lifevantage.com::e5a115f0-bdb1-48b8-969c-0a472e870de3" providerId="AD"/>
      </p:ext>
    </p:extLst>
  </p:cmAuthor>
  <p:cmAuthor id="5" name="ОЦТС" initials="О" lastIdx="2" clrIdx="4">
    <p:extLst>
      <p:ext uri="{19B8F6BF-5375-455C-9EA6-DF929625EA0E}">
        <p15:presenceInfo xmlns:p15="http://schemas.microsoft.com/office/powerpoint/2012/main" userId="ОЦТС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AAA"/>
    <a:srgbClr val="9D9D9D"/>
    <a:srgbClr val="FEFEFE"/>
    <a:srgbClr val="BFBFBF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35" autoAdjust="0"/>
    <p:restoredTop sz="96220" autoAdjust="0"/>
  </p:normalViewPr>
  <p:slideViewPr>
    <p:cSldViewPr snapToGrid="0" snapToObjects="1">
      <p:cViewPr>
        <p:scale>
          <a:sx n="100" d="100"/>
          <a:sy n="100" d="100"/>
        </p:scale>
        <p:origin x="9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-7146"/>
    </p:cViewPr>
  </p:sorterViewPr>
  <p:notesViewPr>
    <p:cSldViewPr snapToGrid="0" snapToObjects="1">
      <p:cViewPr varScale="1">
        <p:scale>
          <a:sx n="85" d="100"/>
          <a:sy n="85" d="100"/>
        </p:scale>
        <p:origin x="380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A78F288-5E3C-4F81-AD43-7789565D295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82D620-2592-455C-9AF4-8E2D0C2F79A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FFCE6C-E7E6-4C35-A8B5-8F9784AA6873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5628E3-CFC5-471A-B6A2-9F949B2E814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586937-338C-4D39-8822-B1F000CF62F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E77762-F59A-4FB1-90F9-50BE76F03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5588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D46D5B-6567-794D-8CBA-5CCA973D6774}" type="datetimeFigureOut">
              <a:t>22.06.2025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EDE2F8-02D4-C448-B364-7246A6689E7F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934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dirty="0"/>
              <a:t>В современном мире большинство систем управления</a:t>
            </a:r>
            <a:r>
              <a:rPr lang="en-US" dirty="0"/>
              <a:t>, </a:t>
            </a:r>
            <a:r>
              <a:rPr lang="ru-RU" dirty="0"/>
              <a:t>в том числе системы управления двигателями, базируется на микроконтроллерах. Однако процесс разработки и отладки программ для таких систем связан с рядом трудностей. </a:t>
            </a:r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r>
              <a:rPr lang="ru-RU" dirty="0"/>
              <a:t>Отладка на реальном оборудовании очень медленна, что существенно увеличивает время разработки. Кроме того, бывает крайне сложно воспроизвести ошибки, поскольку они часто зависят от специфических аппаратных состояний или внешних воздействий. </a:t>
            </a:r>
          </a:p>
          <a:p>
            <a:pPr eaLnBrk="1" hangingPunct="1"/>
            <a:endParaRPr lang="ru-RU" dirty="0"/>
          </a:p>
          <a:p>
            <a:pPr eaLnBrk="1" hangingPunct="1"/>
            <a:r>
              <a:rPr lang="ru-RU" dirty="0"/>
              <a:t>Часто возникают расхождения между поведением алгоритма в высокоуровневой симуляции и его реальной работой на микроконтроллере. </a:t>
            </a:r>
          </a:p>
          <a:p>
            <a:pPr eaLnBrk="1" hangingPunct="1"/>
            <a:endParaRPr lang="ru-RU" dirty="0"/>
          </a:p>
          <a:p>
            <a:pPr eaLnBrk="1" hangingPunct="1"/>
            <a:r>
              <a:rPr lang="ru-RU" dirty="0"/>
              <a:t>Существующие же программные симуляторы зачастую не позволяют полноценно интегрировать реальный C-код и адекватно эмулировать периферийные устройства. Всё это создаёт большой разрыв между этапами программного и аппаратного проектирования и указывает на острую потребность в более эффективных инструментах.</a:t>
            </a:r>
            <a:endParaRPr lang="ru-RU" alt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DE2F8-02D4-C448-B364-7246A6689E7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417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130000"/>
              </a:lnSpc>
              <a:spcAft>
                <a:spcPts val="800"/>
              </a:spcAft>
              <a:defRPr/>
            </a:pPr>
            <a:r>
              <a:rPr lang="ru-RU" dirty="0"/>
              <a:t>Симулятор построен из трёх основных частей: это код пользователя, эмулятор STM с библиотеками HAL/CMSIS, и оболочка, связывающая код с Simulink. Структура позволяет выполнять C-код в MATLAB, как если бы он работал на настоящем МК.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DE2F8-02D4-C448-B364-7246A6689E7F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24556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ru-RU" i="1" dirty="0"/>
              <a:t>/* </a:t>
            </a:r>
            <a:r>
              <a:rPr lang="ru-RU" altLang="ru-RU" i="1" dirty="0"/>
              <a:t>Постановка задачи для программирования </a:t>
            </a:r>
            <a:r>
              <a:rPr lang="en-US" altLang="ru-RU" i="1" dirty="0"/>
              <a:t>*/</a:t>
            </a:r>
            <a:endParaRPr lang="ru-RU" altLang="ru-RU" i="1" dirty="0"/>
          </a:p>
          <a:p>
            <a:pPr eaLnBrk="1" hangingPunct="1"/>
            <a:r>
              <a:rPr lang="ru-RU" altLang="ru-RU" dirty="0"/>
              <a:t>Определение данных для пересчета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DE2F8-02D4-C448-B364-7246A6689E7F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08514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8B94D1-F51E-F876-3D52-640A305CC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CC8F8520-3E2B-C7CD-FACD-31BAC4E7C9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C8D83199-6B82-F672-4766-C8F89552FC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150000"/>
              </a:lnSpc>
              <a:spcBef>
                <a:spcPct val="0"/>
              </a:spcBef>
              <a:spcAft>
                <a:spcPts val="800"/>
              </a:spcAft>
            </a:pPr>
            <a:r>
              <a:rPr lang="ru-RU" altLang="ru-RU" sz="1200" dirty="0">
                <a:cs typeface="Calibri" panose="020F0502020204030204" pitchFamily="34" charset="0"/>
              </a:rPr>
              <a:t>Все на слайде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E3F1867-8CA1-5554-249C-EA4BB1FD32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DE2F8-02D4-C448-B364-7246A6689E7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33735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150000"/>
              </a:lnSpc>
              <a:spcBef>
                <a:spcPct val="0"/>
              </a:spcBef>
              <a:spcAft>
                <a:spcPts val="800"/>
              </a:spcAft>
            </a:pPr>
            <a:r>
              <a:rPr lang="ru-RU" altLang="ru-RU" sz="1200" dirty="0">
                <a:cs typeface="Calibri" panose="020F0502020204030204" pitchFamily="34" charset="0"/>
              </a:rPr>
              <a:t>Все на слайде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DE2F8-02D4-C448-B364-7246A6689E7F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76883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2B9748-A5BD-D55C-20BC-E0F4C2AAD7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6AF5BD8-A3A6-E2AC-5212-1172924B40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E8177FE8-C309-AB8E-0DDD-B7AF52A3A7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150000"/>
              </a:lnSpc>
              <a:spcBef>
                <a:spcPct val="0"/>
              </a:spcBef>
              <a:spcAft>
                <a:spcPts val="800"/>
              </a:spcAft>
            </a:pPr>
            <a:r>
              <a:rPr lang="ru-RU" altLang="ru-RU" sz="1200" dirty="0">
                <a:cs typeface="Calibri" panose="020F0502020204030204" pitchFamily="34" charset="0"/>
              </a:rPr>
              <a:t>Все на слайде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9FD5989-E120-1E06-44BB-C84C1935E9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DE2F8-02D4-C448-B364-7246A6689E7F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63548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EC1FB-FA7D-34BD-F3CC-D31CB2658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2377F4A-A6A0-465C-7520-1D06F6AC60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95A63244-0F35-7E37-54F3-228198EEB8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150000"/>
              </a:lnSpc>
              <a:spcBef>
                <a:spcPct val="0"/>
              </a:spcBef>
              <a:spcAft>
                <a:spcPts val="800"/>
              </a:spcAft>
            </a:pPr>
            <a:r>
              <a:rPr lang="ru-RU" altLang="ru-RU" sz="1200" dirty="0">
                <a:cs typeface="Calibri" panose="020F0502020204030204" pitchFamily="34" charset="0"/>
              </a:rPr>
              <a:t>Все на слайде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1AD41FD-FD3A-355E-E231-FDC8D46939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DE2F8-02D4-C448-B364-7246A6689E7F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4840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0D473-29C4-7754-31B9-921D871C2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3B9A12D-B7FA-DB96-4C67-CD46190891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0C9C7C2-6D83-0C1C-E4D3-A29DD940CA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150000"/>
              </a:lnSpc>
              <a:spcBef>
                <a:spcPct val="0"/>
              </a:spcBef>
              <a:spcAft>
                <a:spcPts val="800"/>
              </a:spcAft>
            </a:pPr>
            <a:r>
              <a:rPr lang="ru-RU" altLang="ru-RU" sz="1200" dirty="0">
                <a:cs typeface="Calibri" panose="020F0502020204030204" pitchFamily="34" charset="0"/>
              </a:rPr>
              <a:t>Все на слайде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948D1F6-39CF-1A82-03AF-F9E0B732A4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DE2F8-02D4-C448-B364-7246A6689E7F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010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C1026A-29AB-D0BC-2874-7A4786E96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4A02C75-D72C-89B3-73D8-16A40F0415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892031C9-6789-F93D-B18C-90D1F71916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150000"/>
              </a:lnSpc>
              <a:spcBef>
                <a:spcPct val="0"/>
              </a:spcBef>
              <a:spcAft>
                <a:spcPts val="800"/>
              </a:spcAft>
            </a:pPr>
            <a:r>
              <a:rPr lang="ru-RU" altLang="ru-RU" sz="1200" dirty="0">
                <a:cs typeface="Calibri" panose="020F0502020204030204" pitchFamily="34" charset="0"/>
              </a:rPr>
              <a:t>Все на слайде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1849431-1E3A-A3A1-EAFA-66BF627FF4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DE2F8-02D4-C448-B364-7246A6689E7F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04036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200" dirty="0">
                <a:cs typeface="Calibri" panose="020F0502020204030204" pitchFamily="34" charset="0"/>
              </a:rPr>
              <a:t>Все на слайде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DE2F8-02D4-C448-B364-7246A6689E7F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2994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ая стран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76EB76-0898-4F71-9685-0F9BE4E1F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7CD38B1-ACC6-416C-AF72-6F91347F95C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568243"/>
            <a:ext cx="6330950" cy="841155"/>
          </a:xfrm>
        </p:spPr>
        <p:txBody>
          <a:bodyPr/>
          <a:lstStyle>
            <a:lvl1pPr>
              <a:spcBef>
                <a:spcPts val="0"/>
              </a:spcBef>
              <a:defRPr/>
            </a:lvl1pPr>
            <a:lvl3pPr marL="914400" indent="0">
              <a:buNone/>
              <a:defRPr/>
            </a:lvl3pPr>
          </a:lstStyle>
          <a:p>
            <a:pPr lvl="0"/>
            <a:r>
              <a:rPr lang="ru-RU" dirty="0"/>
              <a:t>Имя Фамилия 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F0C140D7-ACA5-419A-846F-D1888293EFF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52598" y="5993952"/>
            <a:ext cx="3488540" cy="387798"/>
          </a:xfrm>
        </p:spPr>
        <p:txBody>
          <a:bodyPr/>
          <a:lstStyle>
            <a:lvl2pPr>
              <a:defRPr/>
            </a:lvl2pPr>
            <a:lvl3pPr marL="914400" indent="0">
              <a:buNone/>
              <a:defRPr/>
            </a:lvl3pPr>
          </a:lstStyle>
          <a:p>
            <a:pPr lvl="1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2891415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- один бл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7347E-D0C8-4C5C-B7FE-A4CCFC0D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84CF1BEE-FB60-4C41-A4CB-1FA10956AD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3" y="1341438"/>
            <a:ext cx="7489825" cy="5040312"/>
          </a:xfrm>
        </p:spPr>
        <p:txBody>
          <a:bodyPr numCol="1" spcCol="720000"/>
          <a:lstStyle>
            <a:lvl1pPr>
              <a:spcAft>
                <a:spcPts val="1200"/>
              </a:spcAft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558704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65" userDrawn="1">
          <p15:clr>
            <a:srgbClr val="9FCC3B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- два бл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7347E-D0C8-4C5C-B7FE-A4CCFC0D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84CF1BEE-FB60-4C41-A4CB-1FA10956AD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3" y="1341438"/>
            <a:ext cx="5184775" cy="5040312"/>
          </a:xfrm>
        </p:spPr>
        <p:txBody>
          <a:bodyPr numCol="1" spcCol="720000"/>
          <a:lstStyle>
            <a:lvl1pPr>
              <a:spcAft>
                <a:spcPts val="1200"/>
              </a:spcAft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Текст 5">
            <a:extLst>
              <a:ext uri="{FF2B5EF4-FFF2-40B4-BE49-F238E27FC236}">
                <a16:creationId xmlns:a16="http://schemas.microsoft.com/office/drawing/2014/main" id="{C75DE5C1-456E-4D90-87F0-D35E9FD23C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6364" y="1341437"/>
            <a:ext cx="5184775" cy="5040312"/>
          </a:xfrm>
        </p:spPr>
        <p:txBody>
          <a:bodyPr numCol="1" spcCol="720000"/>
          <a:lstStyle>
            <a:lvl1pPr>
              <a:spcAft>
                <a:spcPts val="1200"/>
              </a:spcAft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96248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- две колонки в одном блок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7347E-D0C8-4C5C-B7FE-A4CCFC0D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84CF1BEE-FB60-4C41-A4CB-1FA10956AD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3" y="1341438"/>
            <a:ext cx="11090275" cy="5040312"/>
          </a:xfrm>
        </p:spPr>
        <p:txBody>
          <a:bodyPr numCol="2" spcCol="720000"/>
          <a:lstStyle>
            <a:lvl1pPr>
              <a:spcAft>
                <a:spcPts val="1200"/>
              </a:spcAft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097472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екст - два бл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7347E-D0C8-4C5C-B7FE-A4CCFC0D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84CF1BEE-FB60-4C41-A4CB-1FA10956AD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3" y="1341438"/>
            <a:ext cx="5184775" cy="5040312"/>
          </a:xfrm>
        </p:spPr>
        <p:txBody>
          <a:bodyPr numCol="1" spcCol="720000"/>
          <a:lstStyle>
            <a:lvl1pPr>
              <a:spcAft>
                <a:spcPts val="1200"/>
              </a:spcAft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Текст 5">
            <a:extLst>
              <a:ext uri="{FF2B5EF4-FFF2-40B4-BE49-F238E27FC236}">
                <a16:creationId xmlns:a16="http://schemas.microsoft.com/office/drawing/2014/main" id="{C75DE5C1-456E-4D90-87F0-D35E9FD23C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6364" y="1341437"/>
            <a:ext cx="5184775" cy="5040312"/>
          </a:xfrm>
        </p:spPr>
        <p:txBody>
          <a:bodyPr numCol="1" spcCol="720000"/>
          <a:lstStyle>
            <a:lvl1pPr>
              <a:spcAft>
                <a:spcPts val="1200"/>
              </a:spcAft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87488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екст - один бл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7347E-D0C8-4C5C-B7FE-A4CCFC0D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84CF1BEE-FB60-4C41-A4CB-1FA10956AD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3" y="1341438"/>
            <a:ext cx="7489825" cy="5040312"/>
          </a:xfrm>
        </p:spPr>
        <p:txBody>
          <a:bodyPr numCol="1" spcCol="720000"/>
          <a:lstStyle>
            <a:lvl1pPr>
              <a:spcAft>
                <a:spcPts val="1200"/>
              </a:spcAft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291576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65">
          <p15:clr>
            <a:srgbClr val="9FCC3B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дин бл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7347E-D0C8-4C5C-B7FE-A4CCFC0D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8E0F7007-BD13-44DA-B2D4-D16824AB459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0862" y="1341438"/>
            <a:ext cx="7475537" cy="5040312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272128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65" userDrawn="1">
          <p15:clr>
            <a:srgbClr val="9FCC3B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дин блок с заголовком/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7347E-D0C8-4C5C-B7FE-A4CCFC0D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8E0F7007-BD13-44DA-B2D4-D16824AB459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0862" y="1819276"/>
            <a:ext cx="7475537" cy="456247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64C3877D-2148-449E-8D18-378259BFDF3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0863" y="1341438"/>
            <a:ext cx="7475536" cy="635000"/>
          </a:xfrm>
        </p:spPr>
        <p:txBody>
          <a:bodyPr/>
          <a:lstStyle/>
          <a:p>
            <a:pPr lvl="1"/>
            <a:r>
              <a:rPr lang="ru-RU" dirty="0"/>
              <a:t>Второй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561568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65" userDrawn="1">
          <p15:clr>
            <a:srgbClr val="9FCC3B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бл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7347E-D0C8-4C5C-B7FE-A4CCFC0D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04B2F2CF-1F6E-4737-8380-2ACFF853EA4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50863" y="1341438"/>
            <a:ext cx="5184775" cy="50403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484797F9-7539-4EA9-A418-767254923B7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56363" y="1341438"/>
            <a:ext cx="5184775" cy="50403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254276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блока с заголовком/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7347E-D0C8-4C5C-B7FE-A4CCFC0D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8E0F7007-BD13-44DA-B2D4-D16824AB459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0863" y="1828800"/>
            <a:ext cx="5184776" cy="4552949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64C3877D-2148-449E-8D18-378259BFDF3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0863" y="1341438"/>
            <a:ext cx="5184775" cy="635000"/>
          </a:xfrm>
        </p:spPr>
        <p:txBody>
          <a:bodyPr/>
          <a:lstStyle/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8" name="Объект 6">
            <a:extLst>
              <a:ext uri="{FF2B5EF4-FFF2-40B4-BE49-F238E27FC236}">
                <a16:creationId xmlns:a16="http://schemas.microsoft.com/office/drawing/2014/main" id="{9A78599F-D79E-4281-BEF4-7422CEEA54B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466194" y="1828800"/>
            <a:ext cx="5184776" cy="4552949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Текст 5">
            <a:extLst>
              <a:ext uri="{FF2B5EF4-FFF2-40B4-BE49-F238E27FC236}">
                <a16:creationId xmlns:a16="http://schemas.microsoft.com/office/drawing/2014/main" id="{42A86BF5-AF69-48DE-AFDD-C1FAD65027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66194" y="1341438"/>
            <a:ext cx="5184775" cy="635000"/>
          </a:xfrm>
        </p:spPr>
        <p:txBody>
          <a:bodyPr/>
          <a:lstStyle/>
          <a:p>
            <a:pPr lvl="1"/>
            <a:r>
              <a:rPr lang="ru-RU" dirty="0"/>
              <a:t>Второй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911244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 с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7347E-D0C8-4C5C-B7FE-A4CCFC0D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717356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вершение презентации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C8354B0-5DDB-49B4-A187-3CEDA1E200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26875" y="5605171"/>
            <a:ext cx="1014262" cy="314912"/>
          </a:xfrm>
          <a:prstGeom prst="rect">
            <a:avLst/>
          </a:prstGeom>
        </p:spPr>
      </p:pic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188270A5-5B56-4CCE-84C6-4D75D2450723}"/>
              </a:ext>
            </a:extLst>
          </p:cNvPr>
          <p:cNvCxnSpPr>
            <a:cxnSpLocks/>
          </p:cNvCxnSpPr>
          <p:nvPr userDrawn="1"/>
        </p:nvCxnSpPr>
        <p:spPr>
          <a:xfrm>
            <a:off x="550863" y="6010277"/>
            <a:ext cx="11090275" cy="0"/>
          </a:xfrm>
          <a:prstGeom prst="line">
            <a:avLst/>
          </a:prstGeom>
          <a:ln w="15875">
            <a:gradFill>
              <a:gsLst>
                <a:gs pos="0">
                  <a:schemeClr val="accent1"/>
                </a:gs>
                <a:gs pos="54000">
                  <a:schemeClr val="accent3"/>
                </a:gs>
                <a:gs pos="100000">
                  <a:schemeClr val="accent2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2AFB8C0-5C8E-4D3D-ADF9-00059CE618CF}"/>
              </a:ext>
            </a:extLst>
          </p:cNvPr>
          <p:cNvSpPr txBox="1"/>
          <p:nvPr userDrawn="1"/>
        </p:nvSpPr>
        <p:spPr>
          <a:xfrm>
            <a:off x="9541404" y="6179006"/>
            <a:ext cx="20997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chemeClr val="tx2"/>
                </a:solidFill>
              </a:rPr>
              <a:t>https://guap.ru</a:t>
            </a:r>
            <a:endParaRPr lang="ru-RU" sz="1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7716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вершение презентации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C8354B0-5DDB-49B4-A187-3CEDA1E200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41843" y="5605171"/>
            <a:ext cx="1014262" cy="314912"/>
          </a:xfrm>
          <a:prstGeom prst="rect">
            <a:avLst/>
          </a:prstGeom>
        </p:spPr>
      </p:pic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188270A5-5B56-4CCE-84C6-4D75D2450723}"/>
              </a:ext>
            </a:extLst>
          </p:cNvPr>
          <p:cNvCxnSpPr>
            <a:cxnSpLocks/>
          </p:cNvCxnSpPr>
          <p:nvPr userDrawn="1"/>
        </p:nvCxnSpPr>
        <p:spPr>
          <a:xfrm>
            <a:off x="550863" y="6010277"/>
            <a:ext cx="10205243" cy="0"/>
          </a:xfrm>
          <a:prstGeom prst="line">
            <a:avLst/>
          </a:prstGeom>
          <a:ln w="15875">
            <a:gradFill>
              <a:gsLst>
                <a:gs pos="0">
                  <a:schemeClr val="accent1"/>
                </a:gs>
                <a:gs pos="54000">
                  <a:schemeClr val="accent3"/>
                </a:gs>
                <a:gs pos="100000">
                  <a:schemeClr val="accent2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2E00DBC-5DC3-4A2C-A94D-350C2F82CC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r="5385"/>
          <a:stretch/>
        </p:blipFill>
        <p:spPr>
          <a:xfrm>
            <a:off x="10776480" y="5500691"/>
            <a:ext cx="864658" cy="91387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FC432CA-A470-414A-9A8F-5EF0FAB4F9C9}"/>
              </a:ext>
            </a:extLst>
          </p:cNvPr>
          <p:cNvSpPr txBox="1"/>
          <p:nvPr userDrawn="1"/>
        </p:nvSpPr>
        <p:spPr>
          <a:xfrm>
            <a:off x="8676746" y="6179006"/>
            <a:ext cx="20997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chemeClr val="tx2"/>
                </a:solidFill>
              </a:rPr>
              <a:t>https://guap.ru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3A6AFA2-D81A-4798-AEC0-3F4A7A8C22AC}"/>
              </a:ext>
            </a:extLst>
          </p:cNvPr>
          <p:cNvSpPr txBox="1"/>
          <p:nvPr userDrawn="1"/>
        </p:nvSpPr>
        <p:spPr>
          <a:xfrm>
            <a:off x="571238" y="6179006"/>
            <a:ext cx="320506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dirty="0">
                <a:solidFill>
                  <a:schemeClr val="bg1">
                    <a:lumMod val="50000"/>
                  </a:schemeClr>
                </a:solidFill>
              </a:rPr>
              <a:t>© </a:t>
            </a:r>
            <a:r>
              <a:rPr lang="ru-RU" sz="1100" b="0" dirty="0">
                <a:solidFill>
                  <a:schemeClr val="bg1">
                    <a:lumMod val="50000"/>
                  </a:schemeClr>
                </a:solidFill>
              </a:rPr>
              <a:t>ГУАП, 2023</a:t>
            </a:r>
            <a:endParaRPr lang="ru-RU" sz="1400" b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0396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вершение презентации 3 - для выступлени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FFF08F3-1FC8-4409-A953-82A3AF7771C7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 l="-7937" t="-5796" r="-5797" b="-793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2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C8354B0-5DDB-49B4-A187-3CEDA1E200D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89994" y="1141883"/>
            <a:ext cx="2254761" cy="70006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2E00DBC-5DC3-4A2C-A94D-350C2F82CC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r="5385"/>
          <a:stretch/>
        </p:blipFill>
        <p:spPr>
          <a:xfrm>
            <a:off x="10363289" y="949059"/>
            <a:ext cx="1303250" cy="137742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FC432CA-A470-414A-9A8F-5EF0FAB4F9C9}"/>
              </a:ext>
            </a:extLst>
          </p:cNvPr>
          <p:cNvSpPr txBox="1"/>
          <p:nvPr userDrawn="1"/>
        </p:nvSpPr>
        <p:spPr>
          <a:xfrm>
            <a:off x="8147402" y="1734228"/>
            <a:ext cx="209973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457200" marR="0" lvl="1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https://guap.ru</a:t>
            </a:r>
            <a:endParaRPr lang="ru-RU" sz="15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5095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вершение презентации 4 - с контакт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FFF08F3-1FC8-4409-A953-82A3AF7771C7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 l="-7937" t="-5796" r="-5797" b="-793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2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C8354B0-5DDB-49B4-A187-3CEDA1E200D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89994" y="1141883"/>
            <a:ext cx="2254761" cy="70006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2E00DBC-5DC3-4A2C-A94D-350C2F82CC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r="5385"/>
          <a:stretch/>
        </p:blipFill>
        <p:spPr>
          <a:xfrm>
            <a:off x="10363289" y="949059"/>
            <a:ext cx="1303250" cy="137742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FC432CA-A470-414A-9A8F-5EF0FAB4F9C9}"/>
              </a:ext>
            </a:extLst>
          </p:cNvPr>
          <p:cNvSpPr txBox="1"/>
          <p:nvPr userDrawn="1"/>
        </p:nvSpPr>
        <p:spPr>
          <a:xfrm>
            <a:off x="8147402" y="1734228"/>
            <a:ext cx="209973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457200" marR="0" lvl="1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https://guap.ru</a:t>
            </a:r>
            <a:endParaRPr lang="ru-RU" sz="15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3FAF823-6E65-4BE2-B22A-CEAA3977E75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56363" y="3275544"/>
            <a:ext cx="5184775" cy="1997341"/>
          </a:xfrm>
        </p:spPr>
        <p:txBody>
          <a:bodyPr anchor="ctr" anchorCtr="0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Контакты</a:t>
            </a:r>
          </a:p>
        </p:txBody>
      </p:sp>
    </p:spTree>
    <p:extLst>
      <p:ext uri="{BB962C8B-B14F-4D97-AF65-F5344CB8AC3E}">
        <p14:creationId xmlns:p14="http://schemas.microsoft.com/office/powerpoint/2010/main" val="40015763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33097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екст - два бл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7347E-D0C8-4C5C-B7FE-A4CCFC0D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84CF1BEE-FB60-4C41-A4CB-1FA10956AD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3" y="1341438"/>
            <a:ext cx="5184775" cy="5040312"/>
          </a:xfrm>
        </p:spPr>
        <p:txBody>
          <a:bodyPr numCol="1" spcCol="720000"/>
          <a:lstStyle>
            <a:lvl1pPr>
              <a:spcAft>
                <a:spcPts val="1200"/>
              </a:spcAft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Текст 5">
            <a:extLst>
              <a:ext uri="{FF2B5EF4-FFF2-40B4-BE49-F238E27FC236}">
                <a16:creationId xmlns:a16="http://schemas.microsoft.com/office/drawing/2014/main" id="{C75DE5C1-456E-4D90-87F0-D35E9FD23C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6364" y="1341437"/>
            <a:ext cx="5184775" cy="5040312"/>
          </a:xfrm>
        </p:spPr>
        <p:txBody>
          <a:bodyPr numCol="1" spcCol="720000"/>
          <a:lstStyle>
            <a:lvl1pPr>
              <a:spcAft>
                <a:spcPts val="1200"/>
              </a:spcAft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4911550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екст - один бл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7347E-D0C8-4C5C-B7FE-A4CCFC0D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84CF1BEE-FB60-4C41-A4CB-1FA10956AD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3" y="1341438"/>
            <a:ext cx="7489825" cy="5040312"/>
          </a:xfrm>
        </p:spPr>
        <p:txBody>
          <a:bodyPr numCol="1" spcCol="720000"/>
          <a:lstStyle>
            <a:lvl1pPr>
              <a:spcAft>
                <a:spcPts val="1200"/>
              </a:spcAft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672054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65">
          <p15:clr>
            <a:srgbClr val="9FCC3B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5.sv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image" Target="../media/image5.svg"/><Relationship Id="rId5" Type="http://schemas.openxmlformats.org/officeDocument/2006/relationships/slideLayout" Target="../slideLayouts/slideLayout1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14.xml"/><Relationship Id="rId9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A26B8BC-9AE2-41D8-8A90-8D1C0A2A554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stretch>
              <a:fillRect l="-7937" t="-5796" r="-5797" b="-793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2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5009951-9659-4924-B8D1-D9994BE1E4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56155"/>
          <a:stretch/>
        </p:blipFill>
        <p:spPr>
          <a:xfrm>
            <a:off x="550865" y="304376"/>
            <a:ext cx="2827336" cy="109537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39E3CC-EBAD-4C68-8215-E3D1E3388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2509678"/>
            <a:ext cx="8051638" cy="1325563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220187D-590C-4FB1-A787-08B69F583E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4568243"/>
            <a:ext cx="6234948" cy="100478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1624853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r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32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47" userDrawn="1">
          <p15:clr>
            <a:srgbClr val="F26B43"/>
          </p15:clr>
        </p15:guide>
        <p15:guide id="2" pos="7333" userDrawn="1">
          <p15:clr>
            <a:srgbClr val="F26B43"/>
          </p15:clr>
        </p15:guide>
        <p15:guide id="3" orient="horz" pos="402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EFB9A11F-72FA-0A44-9653-48C9EECB7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07976"/>
            <a:ext cx="9608330" cy="3323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ru-RU" dirty="0"/>
              <a:t>Заголовок слайда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23DE3AE-88ED-4D7E-9545-2150C37B908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626875" y="407976"/>
            <a:ext cx="1014262" cy="314912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95CF6A84-AC35-45BE-AA65-F59DCCC45A75}"/>
              </a:ext>
            </a:extLst>
          </p:cNvPr>
          <p:cNvCxnSpPr>
            <a:cxnSpLocks/>
          </p:cNvCxnSpPr>
          <p:nvPr userDrawn="1"/>
        </p:nvCxnSpPr>
        <p:spPr>
          <a:xfrm>
            <a:off x="550863" y="968502"/>
            <a:ext cx="11090275" cy="0"/>
          </a:xfrm>
          <a:prstGeom prst="line">
            <a:avLst/>
          </a:prstGeom>
          <a:ln w="15875">
            <a:gradFill>
              <a:gsLst>
                <a:gs pos="0">
                  <a:schemeClr val="accent1"/>
                </a:gs>
                <a:gs pos="54000">
                  <a:schemeClr val="accent3"/>
                </a:gs>
                <a:gs pos="100000">
                  <a:schemeClr val="accent2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>
            <a:extLst>
              <a:ext uri="{FF2B5EF4-FFF2-40B4-BE49-F238E27FC236}">
                <a16:creationId xmlns:a16="http://schemas.microsoft.com/office/drawing/2014/main" id="{3B768B2F-9C22-468C-B230-607F8CFF75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2" y="1341437"/>
            <a:ext cx="10515600" cy="420166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ru-RU" dirty="0"/>
              <a:t>Подзаголовок</a:t>
            </a:r>
          </a:p>
          <a:p>
            <a:pPr lvl="1"/>
            <a:r>
              <a:rPr lang="ru-RU" dirty="0"/>
              <a:t>Заголовок таблицы</a:t>
            </a:r>
          </a:p>
          <a:p>
            <a:pPr lvl="2"/>
            <a:r>
              <a:rPr lang="ru-RU" dirty="0"/>
              <a:t>Подпись рисунка</a:t>
            </a:r>
          </a:p>
          <a:p>
            <a:pPr lvl="3"/>
            <a:r>
              <a:rPr lang="ru-RU" dirty="0"/>
              <a:t>Текст</a:t>
            </a:r>
          </a:p>
          <a:p>
            <a:pPr lvl="4"/>
            <a:r>
              <a:rPr lang="ru-RU" dirty="0"/>
              <a:t>Выделенный текст</a:t>
            </a:r>
          </a:p>
          <a:p>
            <a:pPr lvl="5"/>
            <a:r>
              <a:rPr lang="ru-RU" dirty="0"/>
              <a:t>Маркеры</a:t>
            </a:r>
          </a:p>
          <a:p>
            <a:pPr lvl="6"/>
            <a:r>
              <a:rPr lang="ru-RU" dirty="0"/>
              <a:t>Нумерация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44A2A7-9511-4B2D-A046-C71363808B05}"/>
              </a:ext>
            </a:extLst>
          </p:cNvPr>
          <p:cNvSpPr txBox="1"/>
          <p:nvPr userDrawn="1"/>
        </p:nvSpPr>
        <p:spPr>
          <a:xfrm>
            <a:off x="9212262" y="6513813"/>
            <a:ext cx="24288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61FCC40-BD7D-499B-BF07-C5DEC022620E}" type="slidenum">
              <a:rPr lang="ru-RU" sz="1200" kern="1200" smtClean="0">
                <a:solidFill>
                  <a:schemeClr val="tx2">
                    <a:lumMod val="90000"/>
                  </a:schemeClr>
                </a:solidFill>
                <a:latin typeface="+mn-lt"/>
                <a:ea typeface="+mn-ea"/>
                <a:cs typeface="+mn-cs"/>
              </a:rPr>
              <a:pPr algn="r"/>
              <a:t>‹#›</a:t>
            </a:fld>
            <a:endParaRPr lang="ru-RU" sz="1200" kern="1200" dirty="0">
              <a:solidFill>
                <a:schemeClr val="tx2">
                  <a:lumMod val="9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4128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1" r:id="rId2"/>
    <p:sldLayoutId id="2147483759" r:id="rId3"/>
    <p:sldLayoutId id="2147483935" r:id="rId4"/>
    <p:sldLayoutId id="2147483936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2000" kern="1200">
          <a:solidFill>
            <a:schemeClr val="tx2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1800" b="1" kern="120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accent1">
            <a:lumMod val="50000"/>
          </a:schemeClr>
        </a:buClr>
        <a:buSzPct val="120000"/>
        <a:buFont typeface="Wingdings" panose="05000000000000000000" pitchFamily="2" charset="2"/>
        <a:buNone/>
        <a:defRPr sz="1400" b="1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accent1">
            <a:lumMod val="50000"/>
          </a:schemeClr>
        </a:buClr>
        <a:buFont typeface="+mj-lt"/>
        <a:buNone/>
        <a:tabLst>
          <a:tab pos="269875" algn="l"/>
        </a:tabLst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Wingdings" panose="05000000000000000000" pitchFamily="2" charset="2"/>
        <a:buNone/>
        <a:defRPr sz="1600" b="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85750" indent="-28575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accent2"/>
        </a:buClr>
        <a:buFont typeface="Wingdings" panose="05000000000000000000" pitchFamily="2" charset="2"/>
        <a:buChar char="§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6pPr>
      <a:lvl7pPr marL="271463" indent="-271463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+mj-lt"/>
        <a:buAutoNum type="arabi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45" userDrawn="1">
          <p15:clr>
            <a:srgbClr val="F26B43"/>
          </p15:clr>
        </p15:guide>
        <p15:guide id="2" pos="347">
          <p15:clr>
            <a:srgbClr val="F26B43"/>
          </p15:clr>
        </p15:guide>
        <p15:guide id="3" orient="horz" pos="4020">
          <p15:clr>
            <a:srgbClr val="F26B43"/>
          </p15:clr>
        </p15:guide>
        <p15:guide id="4" pos="7333">
          <p15:clr>
            <a:srgbClr val="F26B43"/>
          </p15:clr>
        </p15:guide>
        <p15:guide id="5" pos="3613" userDrawn="1">
          <p15:clr>
            <a:srgbClr val="F26B43"/>
          </p15:clr>
        </p15:guide>
        <p15:guide id="6" pos="4067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EFB9A11F-72FA-0A44-9653-48C9EECB7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07976"/>
            <a:ext cx="9608330" cy="3323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ru-RU" dirty="0"/>
              <a:t>Заголовок слайда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23DE3AE-88ED-4D7E-9545-2150C37B90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626875" y="407976"/>
            <a:ext cx="1014262" cy="314912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95CF6A84-AC35-45BE-AA65-F59DCCC45A75}"/>
              </a:ext>
            </a:extLst>
          </p:cNvPr>
          <p:cNvCxnSpPr>
            <a:cxnSpLocks/>
          </p:cNvCxnSpPr>
          <p:nvPr userDrawn="1"/>
        </p:nvCxnSpPr>
        <p:spPr>
          <a:xfrm>
            <a:off x="550863" y="968502"/>
            <a:ext cx="11090275" cy="0"/>
          </a:xfrm>
          <a:prstGeom prst="line">
            <a:avLst/>
          </a:prstGeom>
          <a:ln w="15875">
            <a:gradFill>
              <a:gsLst>
                <a:gs pos="0">
                  <a:schemeClr val="accent1"/>
                </a:gs>
                <a:gs pos="54000">
                  <a:schemeClr val="accent3"/>
                </a:gs>
                <a:gs pos="100000">
                  <a:schemeClr val="accent2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>
            <a:extLst>
              <a:ext uri="{FF2B5EF4-FFF2-40B4-BE49-F238E27FC236}">
                <a16:creationId xmlns:a16="http://schemas.microsoft.com/office/drawing/2014/main" id="{3B768B2F-9C22-468C-B230-607F8CFF75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2" y="1341437"/>
            <a:ext cx="10515600" cy="420166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ru-RU" dirty="0"/>
              <a:t>Подзаголовок</a:t>
            </a:r>
          </a:p>
          <a:p>
            <a:pPr lvl="1"/>
            <a:r>
              <a:rPr lang="ru-RU" dirty="0"/>
              <a:t>Заголовок таблицы</a:t>
            </a:r>
          </a:p>
          <a:p>
            <a:pPr lvl="2"/>
            <a:r>
              <a:rPr lang="ru-RU" dirty="0"/>
              <a:t>Подпись рисунка</a:t>
            </a:r>
          </a:p>
          <a:p>
            <a:pPr lvl="3"/>
            <a:r>
              <a:rPr lang="ru-RU" dirty="0"/>
              <a:t>Текст</a:t>
            </a:r>
          </a:p>
          <a:p>
            <a:pPr lvl="4"/>
            <a:r>
              <a:rPr lang="ru-RU" dirty="0"/>
              <a:t>Выделенный текст</a:t>
            </a:r>
          </a:p>
          <a:p>
            <a:pPr lvl="5"/>
            <a:r>
              <a:rPr lang="ru-RU" dirty="0"/>
              <a:t>Маркеры</a:t>
            </a:r>
          </a:p>
          <a:p>
            <a:pPr lvl="6"/>
            <a:r>
              <a:rPr lang="ru-RU" dirty="0"/>
              <a:t>Нумерация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9BA297-C05B-4A1B-BC54-4DA26B4C6721}"/>
              </a:ext>
            </a:extLst>
          </p:cNvPr>
          <p:cNvSpPr txBox="1"/>
          <p:nvPr userDrawn="1"/>
        </p:nvSpPr>
        <p:spPr>
          <a:xfrm>
            <a:off x="9212262" y="6513813"/>
            <a:ext cx="24288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61FCC40-BD7D-499B-BF07-C5DEC022620E}" type="slidenum">
              <a:rPr lang="ru-RU" sz="1200" kern="1200" smtClean="0">
                <a:solidFill>
                  <a:schemeClr val="tx2">
                    <a:lumMod val="90000"/>
                  </a:schemeClr>
                </a:solidFill>
                <a:latin typeface="+mn-lt"/>
                <a:ea typeface="+mn-ea"/>
                <a:cs typeface="+mn-cs"/>
              </a:rPr>
              <a:pPr algn="r"/>
              <a:t>‹#›</a:t>
            </a:fld>
            <a:endParaRPr lang="ru-RU" sz="1200" kern="1200" dirty="0">
              <a:solidFill>
                <a:schemeClr val="tx2">
                  <a:lumMod val="9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9859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44" r:id="rId2"/>
    <p:sldLayoutId id="2147483832" r:id="rId3"/>
    <p:sldLayoutId id="2147483845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2000" kern="1200">
          <a:solidFill>
            <a:schemeClr val="tx2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1800" b="1" kern="120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accent1">
            <a:lumMod val="50000"/>
          </a:schemeClr>
        </a:buClr>
        <a:buSzPct val="120000"/>
        <a:buFont typeface="Wingdings" panose="05000000000000000000" pitchFamily="2" charset="2"/>
        <a:buNone/>
        <a:defRPr sz="1400" b="1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accent1">
            <a:lumMod val="50000"/>
          </a:schemeClr>
        </a:buClr>
        <a:buFont typeface="+mj-lt"/>
        <a:buNone/>
        <a:tabLst>
          <a:tab pos="269875" algn="l"/>
        </a:tabLst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Wingdings" panose="05000000000000000000" pitchFamily="2" charset="2"/>
        <a:buNone/>
        <a:defRPr sz="1600" b="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85750" indent="-28575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accent2"/>
        </a:buClr>
        <a:buFont typeface="Wingdings" panose="05000000000000000000" pitchFamily="2" charset="2"/>
        <a:buChar char="§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6pPr>
      <a:lvl7pPr marL="271463" indent="-271463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+mj-lt"/>
        <a:buAutoNum type="arabi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45" userDrawn="1">
          <p15:clr>
            <a:srgbClr val="F26B43"/>
          </p15:clr>
        </p15:guide>
        <p15:guide id="2" pos="347">
          <p15:clr>
            <a:srgbClr val="F26B43"/>
          </p15:clr>
        </p15:guide>
        <p15:guide id="3" orient="horz" pos="4020">
          <p15:clr>
            <a:srgbClr val="F26B43"/>
          </p15:clr>
        </p15:guide>
        <p15:guide id="4" pos="7333">
          <p15:clr>
            <a:srgbClr val="F26B43"/>
          </p15:clr>
        </p15:guide>
        <p15:guide id="5" pos="3613" userDrawn="1">
          <p15:clr>
            <a:srgbClr val="F26B43"/>
          </p15:clr>
        </p15:guide>
        <p15:guide id="6" pos="4067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EFB9A11F-72FA-0A44-9653-48C9EECB7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07976"/>
            <a:ext cx="9608330" cy="3323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ru-RU" dirty="0"/>
              <a:t>Заголовок слайда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23DE3AE-88ED-4D7E-9545-2150C37B908F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626875" y="407976"/>
            <a:ext cx="1014262" cy="314912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95CF6A84-AC35-45BE-AA65-F59DCCC45A75}"/>
              </a:ext>
            </a:extLst>
          </p:cNvPr>
          <p:cNvCxnSpPr>
            <a:cxnSpLocks/>
          </p:cNvCxnSpPr>
          <p:nvPr userDrawn="1"/>
        </p:nvCxnSpPr>
        <p:spPr>
          <a:xfrm>
            <a:off x="550863" y="968502"/>
            <a:ext cx="11090275" cy="0"/>
          </a:xfrm>
          <a:prstGeom prst="line">
            <a:avLst/>
          </a:prstGeom>
          <a:ln w="15875">
            <a:gradFill>
              <a:gsLst>
                <a:gs pos="0">
                  <a:schemeClr val="accent1"/>
                </a:gs>
                <a:gs pos="54000">
                  <a:schemeClr val="accent3"/>
                </a:gs>
                <a:gs pos="100000">
                  <a:schemeClr val="accent2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>
            <a:extLst>
              <a:ext uri="{FF2B5EF4-FFF2-40B4-BE49-F238E27FC236}">
                <a16:creationId xmlns:a16="http://schemas.microsoft.com/office/drawing/2014/main" id="{3B768B2F-9C22-468C-B230-607F8CFF75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2" y="1341437"/>
            <a:ext cx="10515600" cy="420166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ru-RU" dirty="0"/>
              <a:t>Подзаголовок</a:t>
            </a:r>
          </a:p>
          <a:p>
            <a:pPr lvl="1"/>
            <a:r>
              <a:rPr lang="ru-RU" dirty="0"/>
              <a:t>Заголовок таблицы</a:t>
            </a:r>
          </a:p>
          <a:p>
            <a:pPr lvl="2"/>
            <a:r>
              <a:rPr lang="ru-RU" dirty="0"/>
              <a:t>Подпись рисунка</a:t>
            </a:r>
          </a:p>
          <a:p>
            <a:pPr lvl="3"/>
            <a:r>
              <a:rPr lang="ru-RU" dirty="0"/>
              <a:t>Текст</a:t>
            </a:r>
          </a:p>
          <a:p>
            <a:pPr lvl="4"/>
            <a:r>
              <a:rPr lang="ru-RU" dirty="0"/>
              <a:t>Выделенный текст</a:t>
            </a:r>
          </a:p>
          <a:p>
            <a:pPr lvl="5"/>
            <a:r>
              <a:rPr lang="ru-RU" dirty="0"/>
              <a:t>Маркеры</a:t>
            </a:r>
          </a:p>
          <a:p>
            <a:pPr lvl="6"/>
            <a:r>
              <a:rPr lang="ru-RU" dirty="0"/>
              <a:t>Нумерация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14C9C7-3F3B-4FAE-B19C-B28F0A67B7F7}"/>
              </a:ext>
            </a:extLst>
          </p:cNvPr>
          <p:cNvSpPr txBox="1"/>
          <p:nvPr userDrawn="1"/>
        </p:nvSpPr>
        <p:spPr>
          <a:xfrm>
            <a:off x="9212262" y="6513813"/>
            <a:ext cx="24288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61FCC40-BD7D-499B-BF07-C5DEC022620E}" type="slidenum">
              <a:rPr lang="ru-RU" sz="1200" kern="1200" smtClean="0">
                <a:solidFill>
                  <a:schemeClr val="tx2">
                    <a:lumMod val="90000"/>
                  </a:schemeClr>
                </a:solidFill>
                <a:latin typeface="+mn-lt"/>
                <a:ea typeface="+mn-ea"/>
                <a:cs typeface="+mn-cs"/>
              </a:rPr>
              <a:pPr algn="r"/>
              <a:t>‹#›</a:t>
            </a:fld>
            <a:endParaRPr lang="ru-RU" sz="1200" kern="1200" dirty="0">
              <a:solidFill>
                <a:schemeClr val="tx2">
                  <a:lumMod val="9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6249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6" r:id="rId2"/>
    <p:sldLayoutId id="2147483847" r:id="rId3"/>
    <p:sldLayoutId id="2147483849" r:id="rId4"/>
    <p:sldLayoutId id="2147483850" r:id="rId5"/>
    <p:sldLayoutId id="2147483843" r:id="rId6"/>
    <p:sldLayoutId id="2147483851" r:id="rId7"/>
    <p:sldLayoutId id="2147483852" r:id="rId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2000" kern="1200">
          <a:solidFill>
            <a:schemeClr val="tx2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1800" b="1" kern="120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accent1">
            <a:lumMod val="50000"/>
          </a:schemeClr>
        </a:buClr>
        <a:buSzPct val="120000"/>
        <a:buFont typeface="Wingdings" panose="05000000000000000000" pitchFamily="2" charset="2"/>
        <a:buNone/>
        <a:defRPr sz="1400" b="1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accent1">
            <a:lumMod val="50000"/>
          </a:schemeClr>
        </a:buClr>
        <a:buFont typeface="+mj-lt"/>
        <a:buNone/>
        <a:tabLst>
          <a:tab pos="269875" algn="l"/>
        </a:tabLst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Wingdings" panose="05000000000000000000" pitchFamily="2" charset="2"/>
        <a:buNone/>
        <a:defRPr sz="1600" b="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85750" indent="-28575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accent2"/>
        </a:buClr>
        <a:buFont typeface="Wingdings" panose="05000000000000000000" pitchFamily="2" charset="2"/>
        <a:buChar char="§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6pPr>
      <a:lvl7pPr marL="271463" indent="-271463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+mj-lt"/>
        <a:buAutoNum type="arabi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45" userDrawn="1">
          <p15:clr>
            <a:srgbClr val="F26B43"/>
          </p15:clr>
        </p15:guide>
        <p15:guide id="2" pos="347">
          <p15:clr>
            <a:srgbClr val="F26B43"/>
          </p15:clr>
        </p15:guide>
        <p15:guide id="3" orient="horz" pos="4020">
          <p15:clr>
            <a:srgbClr val="F26B43"/>
          </p15:clr>
        </p15:guide>
        <p15:guide id="4" pos="7333">
          <p15:clr>
            <a:srgbClr val="F26B43"/>
          </p15:clr>
        </p15:guide>
        <p15:guide id="5" pos="4067" userDrawn="1">
          <p15:clr>
            <a:srgbClr val="F26B43"/>
          </p15:clr>
        </p15:guide>
        <p15:guide id="6" pos="361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EA9A83A5-B9CF-B4C9-06D8-544CFFF13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0629"/>
            <a:ext cx="12192000" cy="740228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ru-RU" sz="1600" dirty="0">
                <a:solidFill>
                  <a:srgbClr val="005AAA"/>
                </a:solidFill>
              </a:rPr>
              <a:t>МИНИСТЕРСТВО НАУКИ И ВЫСШЕГО ОБРАЗОВАНИЯ РОССИЙСКОЙ ФЕДЕРАЦИИ</a:t>
            </a:r>
            <a:br>
              <a:rPr lang="ru-RU" sz="1600" dirty="0">
                <a:solidFill>
                  <a:srgbClr val="005AAA"/>
                </a:solidFill>
              </a:rPr>
            </a:br>
            <a:r>
              <a:rPr lang="ru-RU" sz="1600" dirty="0">
                <a:solidFill>
                  <a:srgbClr val="005AAA"/>
                </a:solidFill>
              </a:rPr>
              <a:t>федеральное государственное автономное образовательное учреждение высшего образования</a:t>
            </a:r>
            <a:br>
              <a:rPr lang="ru-RU" sz="1600" dirty="0">
                <a:solidFill>
                  <a:srgbClr val="005AAA"/>
                </a:solidFill>
              </a:rPr>
            </a:br>
            <a:r>
              <a:rPr lang="ru-RU" sz="1600" dirty="0">
                <a:solidFill>
                  <a:srgbClr val="005AAA"/>
                </a:solidFill>
              </a:rPr>
              <a:t>«Санкт-Петербургский государственный университет аэрокосмического приборостроения»</a:t>
            </a: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BB216698-0A7C-FB94-B452-DD99B9DEC890}"/>
              </a:ext>
            </a:extLst>
          </p:cNvPr>
          <p:cNvSpPr txBox="1">
            <a:spLocks/>
          </p:cNvSpPr>
          <p:nvPr/>
        </p:nvSpPr>
        <p:spPr>
          <a:xfrm>
            <a:off x="550862" y="1341438"/>
            <a:ext cx="11090276" cy="50403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 kern="120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None/>
              <a:defRPr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Font typeface="+mj-lt"/>
              <a:buNone/>
              <a:tabLst>
                <a:tab pos="2698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None/>
              <a:defRPr sz="16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463" indent="-2714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dirty="0">
                <a:solidFill>
                  <a:schemeClr val="tx1"/>
                </a:solidFill>
              </a:rPr>
              <a:t>Выпускная квалификационная работа магистра на тему</a:t>
            </a:r>
          </a:p>
          <a:p>
            <a:pPr algn="ctr"/>
            <a:r>
              <a:rPr lang="ru-RU" sz="2800" dirty="0">
                <a:solidFill>
                  <a:schemeClr val="tx1"/>
                </a:solidFill>
              </a:rPr>
              <a:t>Разработка модели микроконтроллера в MATLAB для отладки и тестирования программы управления устройством плавного пуска двигателя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Работу выполнил студент гр. 2337М:</a:t>
            </a:r>
          </a:p>
          <a:p>
            <a:r>
              <a:rPr lang="ru-RU" dirty="0">
                <a:solidFill>
                  <a:schemeClr val="tx1"/>
                </a:solidFill>
              </a:rPr>
              <a:t>Разваляев А. В.</a:t>
            </a:r>
          </a:p>
          <a:p>
            <a:r>
              <a:rPr lang="ru-RU" dirty="0">
                <a:solidFill>
                  <a:schemeClr val="tx1"/>
                </a:solidFill>
              </a:rPr>
              <a:t>Научный руководитель доцент, канд. техн. наук:</a:t>
            </a:r>
          </a:p>
          <a:p>
            <a:r>
              <a:rPr lang="ru-RU" dirty="0">
                <a:solidFill>
                  <a:schemeClr val="tx1"/>
                </a:solidFill>
              </a:rPr>
              <a:t>Ляшенко Александр Леонидович</a:t>
            </a:r>
          </a:p>
          <a:p>
            <a:endParaRPr lang="ru-RU" sz="1800" dirty="0">
              <a:solidFill>
                <a:schemeClr val="tx1"/>
              </a:solidFill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D6145FB2-5A87-3A5C-7D99-DAC40E826F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7138" y="5765800"/>
            <a:ext cx="1524000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949301E0-4847-5E56-801B-0FE0BBF045D6}"/>
              </a:ext>
            </a:extLst>
          </p:cNvPr>
          <p:cNvSpPr txBox="1">
            <a:spLocks/>
          </p:cNvSpPr>
          <p:nvPr/>
        </p:nvSpPr>
        <p:spPr>
          <a:xfrm>
            <a:off x="8637814" y="6498770"/>
            <a:ext cx="3298372" cy="291193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716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B0D3C556-5A01-48DF-A23F-B504A3D9F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Постановка задачи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B70F973-3FF0-443E-8D26-6B1885B517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lvl="3"/>
            <a:r>
              <a:rPr lang="ru-RU" sz="2000" b="1" dirty="0"/>
              <a:t>Цель работы</a:t>
            </a:r>
            <a:r>
              <a:rPr lang="ru-RU" sz="2000" dirty="0"/>
              <a:t>: Исследование возможности отладки микроконтроллерных программ средствами MATLAB/Simulink и по результатам исследования разработка модели микроконтроллера.</a:t>
            </a:r>
          </a:p>
          <a:p>
            <a:pPr lvl="3"/>
            <a:endParaRPr lang="ru-RU" sz="2000" dirty="0"/>
          </a:p>
          <a:p>
            <a:pPr lvl="3"/>
            <a:r>
              <a:rPr lang="ru-RU" sz="2000" b="1" dirty="0"/>
              <a:t>Задачи</a:t>
            </a:r>
            <a:r>
              <a:rPr lang="ru-RU" sz="2000" dirty="0"/>
              <a:t>: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sz="2000" dirty="0"/>
              <a:t>Обеспечить интеграцию С-кода микроконтроллера в MATLAB,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sz="2000" dirty="0"/>
              <a:t>Исследовать адекватность работы модели микроконтроллера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sz="2000" dirty="0"/>
              <a:t>Оценить ограничения и условия применимости симуляции для отладки микроконтроллерных программ.</a:t>
            </a:r>
          </a:p>
        </p:txBody>
      </p:sp>
    </p:spTree>
    <p:extLst>
      <p:ext uri="{BB962C8B-B14F-4D97-AF65-F5344CB8AC3E}">
        <p14:creationId xmlns:p14="http://schemas.microsoft.com/office/powerpoint/2010/main" val="131391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F629FCE6-17AE-4664-8F63-4E9A710F8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41777"/>
            <a:ext cx="9608330" cy="664797"/>
          </a:xfrm>
        </p:spPr>
        <p:txBody>
          <a:bodyPr>
            <a:normAutofit/>
          </a:bodyPr>
          <a:lstStyle/>
          <a:p>
            <a:r>
              <a:rPr lang="ru-RU" altLang="ru-RU" sz="2400" dirty="0"/>
              <a:t>Модель микроконтроллера в </a:t>
            </a:r>
            <a:r>
              <a:rPr lang="en-US" altLang="ru-RU" sz="2400" dirty="0"/>
              <a:t>MATLAB</a:t>
            </a:r>
            <a:r>
              <a:rPr lang="ru-RU" altLang="ru-RU" sz="2400" dirty="0"/>
              <a:t>.</a:t>
            </a:r>
            <a:br>
              <a:rPr lang="ru-RU" altLang="ru-RU" sz="2400" dirty="0"/>
            </a:br>
            <a:r>
              <a:rPr lang="ru-RU" altLang="ru-RU" sz="2400" dirty="0"/>
              <a:t>Структурная схема микроконтроллера</a:t>
            </a:r>
            <a:endParaRPr lang="ru-RU" dirty="0"/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F3F1C94B-83E5-F9E4-6A6E-67011473BB2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9858803"/>
              </p:ext>
            </p:extLst>
          </p:nvPr>
        </p:nvGraphicFramePr>
        <p:xfrm>
          <a:off x="2128043" y="1014413"/>
          <a:ext cx="7935913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12406004" imgH="8470449" progId="Photoshop.Image.13">
                  <p:embed/>
                </p:oleObj>
              </mc:Choice>
              <mc:Fallback>
                <p:oleObj name="Image" r:id="rId3" imgW="12406004" imgH="8470449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28043" y="1014413"/>
                        <a:ext cx="7935913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5224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F629FCE6-17AE-4664-8F63-4E9A710F8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41777"/>
            <a:ext cx="9608330" cy="664797"/>
          </a:xfrm>
        </p:spPr>
        <p:txBody>
          <a:bodyPr>
            <a:normAutofit/>
          </a:bodyPr>
          <a:lstStyle/>
          <a:p>
            <a:r>
              <a:rPr lang="ru-RU" altLang="ru-RU" dirty="0"/>
              <a:t>Модель микроконтроллера в </a:t>
            </a:r>
            <a:r>
              <a:rPr lang="en-US" altLang="ru-RU" dirty="0"/>
              <a:t>MATLAB</a:t>
            </a:r>
            <a:r>
              <a:rPr lang="ru-RU" altLang="ru-RU" sz="2400" dirty="0"/>
              <a:t>.</a:t>
            </a:r>
            <a:br>
              <a:rPr lang="ru-RU" altLang="ru-RU" sz="2400" dirty="0"/>
            </a:br>
            <a:r>
              <a:rPr lang="ru-RU" altLang="ru-RU" dirty="0"/>
              <a:t>Структурная схема симулятора</a:t>
            </a: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E2D3366-C499-A9A9-4C2D-305674E4B6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4283" y="1708037"/>
            <a:ext cx="5333856" cy="2099904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9859CF4-D916-A0FF-36FF-C9A94FE1E5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6999" y="1590005"/>
            <a:ext cx="3279378" cy="212409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1E3F5B5-5707-5D4E-2D9B-F51ABE0BB6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0495" y="4455058"/>
            <a:ext cx="5287645" cy="1865630"/>
          </a:xfrm>
          <a:prstGeom prst="rect">
            <a:avLst/>
          </a:prstGeom>
        </p:spPr>
      </p:pic>
      <p:sp>
        <p:nvSpPr>
          <p:cNvPr id="8" name="Текст 4">
            <a:extLst>
              <a:ext uri="{FF2B5EF4-FFF2-40B4-BE49-F238E27FC236}">
                <a16:creationId xmlns:a16="http://schemas.microsoft.com/office/drawing/2014/main" id="{EDA5246F-BE02-1FEC-16B9-5C24D51936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3" y="4397535"/>
            <a:ext cx="5952487" cy="2199639"/>
          </a:xfrm>
        </p:spPr>
        <p:txBody>
          <a:bodyPr>
            <a:normAutofit lnSpcReduction="10000"/>
          </a:bodyPr>
          <a:lstStyle/>
          <a:p>
            <a:pPr lvl="3"/>
            <a:r>
              <a:rPr lang="ru-RU" dirty="0"/>
              <a:t>Принцип работы: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en-US" dirty="0"/>
              <a:t>Simulink </a:t>
            </a:r>
            <a:r>
              <a:rPr lang="ru-RU" dirty="0"/>
              <a:t>передаёт данные через </a:t>
            </a:r>
            <a:r>
              <a:rPr lang="en-US" dirty="0"/>
              <a:t>S-Function</a:t>
            </a:r>
            <a:r>
              <a:rPr lang="ru-RU" dirty="0"/>
              <a:t>;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dirty="0"/>
              <a:t>Через оболочку запускается программа МК;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dirty="0"/>
              <a:t>Запускается симулятор периферии;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dirty="0"/>
              <a:t>Результаты работы возвращаются в </a:t>
            </a:r>
            <a:r>
              <a:rPr lang="en-US" dirty="0"/>
              <a:t>Simulink</a:t>
            </a:r>
            <a:r>
              <a:rPr lang="ru-RU" dirty="0"/>
              <a:t>.</a:t>
            </a:r>
          </a:p>
          <a:p>
            <a:pPr lvl="3"/>
            <a:endParaRPr lang="ru-RU" dirty="0"/>
          </a:p>
          <a:p>
            <a:pPr lvl="3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486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894AC-7476-B8F0-C260-A1FDC033D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277209B8-EFAE-A38E-3680-8071B7FD5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41777"/>
            <a:ext cx="9608330" cy="664797"/>
          </a:xfrm>
        </p:spPr>
        <p:txBody>
          <a:bodyPr>
            <a:normAutofit/>
          </a:bodyPr>
          <a:lstStyle/>
          <a:p>
            <a:r>
              <a:rPr lang="ru-RU" dirty="0"/>
              <a:t>Практическое применение</a:t>
            </a:r>
            <a:r>
              <a:rPr lang="ru-RU" altLang="ru-RU" sz="2400" dirty="0"/>
              <a:t>.</a:t>
            </a:r>
            <a:br>
              <a:rPr lang="ru-RU" altLang="ru-RU" sz="2400" dirty="0"/>
            </a:br>
            <a:r>
              <a:rPr lang="ru-RU" altLang="ru-RU" sz="2400" dirty="0"/>
              <a:t>Моделирование алгоритма УПП. Модель в </a:t>
            </a:r>
            <a:r>
              <a:rPr lang="en-US" altLang="ru-RU" sz="2400" dirty="0"/>
              <a:t>Simulink</a:t>
            </a: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9AB9CF3-8341-A66E-4967-65FD8B445D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983" y="1596943"/>
            <a:ext cx="10272034" cy="3664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40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B0D3C556-5A01-48DF-A23F-B504A3D9F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41777"/>
            <a:ext cx="9608330" cy="664797"/>
          </a:xfrm>
        </p:spPr>
        <p:txBody>
          <a:bodyPr>
            <a:normAutofit/>
          </a:bodyPr>
          <a:lstStyle/>
          <a:p>
            <a:r>
              <a:rPr lang="ru-RU" dirty="0"/>
              <a:t>Практическое применение</a:t>
            </a:r>
            <a:r>
              <a:rPr lang="ru-RU" altLang="ru-RU" sz="2400" dirty="0"/>
              <a:t>.</a:t>
            </a:r>
            <a:br>
              <a:rPr lang="ru-RU" altLang="ru-RU" sz="2400" dirty="0"/>
            </a:br>
            <a:r>
              <a:rPr lang="ru-RU" altLang="ru-RU" dirty="0"/>
              <a:t>Моделирование алгоритма УПП. Отладка алгоритма</a:t>
            </a:r>
            <a:endParaRPr lang="ru-RU" dirty="0"/>
          </a:p>
        </p:txBody>
      </p:sp>
      <p:sp>
        <p:nvSpPr>
          <p:cNvPr id="3" name="Текст 4">
            <a:extLst>
              <a:ext uri="{FF2B5EF4-FFF2-40B4-BE49-F238E27FC236}">
                <a16:creationId xmlns:a16="http://schemas.microsoft.com/office/drawing/2014/main" id="{49626FAA-6383-4B1B-AAF9-A23EBBC75B32}"/>
              </a:ext>
            </a:extLst>
          </p:cNvPr>
          <p:cNvSpPr txBox="1">
            <a:spLocks/>
          </p:cNvSpPr>
          <p:nvPr/>
        </p:nvSpPr>
        <p:spPr>
          <a:xfrm>
            <a:off x="6768269" y="1425863"/>
            <a:ext cx="4872869" cy="4955890"/>
          </a:xfrm>
          <a:prstGeom prst="rect">
            <a:avLst/>
          </a:prstGeom>
        </p:spPr>
        <p:txBody>
          <a:bodyPr vert="horz" lIns="0" tIns="0" rIns="0" bIns="0" numCol="1" spcCol="72000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 kern="120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None/>
              <a:defRPr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Font typeface="+mj-lt"/>
              <a:buNone/>
              <a:tabLst>
                <a:tab pos="2698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None/>
              <a:defRPr sz="16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463" indent="-2714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/>
            <a:r>
              <a:rPr lang="ru-RU" sz="1600" dirty="0"/>
              <a:t>С помощью временных диаграмм удобно проверять корректность алгоритма и состояние внутренних переменных в программе. Так, была выявлена ошибка в алгоритме расчета задержки для открытия тиристора.</a:t>
            </a:r>
          </a:p>
          <a:p>
            <a:pPr lvl="3"/>
            <a:endParaRPr lang="ru-RU" sz="1600" dirty="0"/>
          </a:p>
          <a:p>
            <a:pPr lvl="3"/>
            <a:r>
              <a:rPr lang="ru-RU" sz="1600" dirty="0"/>
              <a:t>Тиристор должен включатся, когда разность между TIM_CNT и </a:t>
            </a:r>
            <a:r>
              <a:rPr lang="ru-RU" sz="1600" dirty="0" err="1"/>
              <a:t>start_tick</a:t>
            </a:r>
            <a:r>
              <a:rPr lang="ru-RU" sz="1600" dirty="0"/>
              <a:t> пересекает </a:t>
            </a:r>
            <a:r>
              <a:rPr lang="ru-RU" sz="1600" dirty="0" err="1"/>
              <a:t>angle.delay_us</a:t>
            </a:r>
            <a:r>
              <a:rPr lang="en-US" sz="1600" dirty="0"/>
              <a:t>.</a:t>
            </a:r>
            <a:endParaRPr lang="ru-RU" sz="1600" dirty="0"/>
          </a:p>
          <a:p>
            <a:pPr lvl="3"/>
            <a:endParaRPr lang="ru-RU" sz="1600" dirty="0"/>
          </a:p>
          <a:p>
            <a:pPr lvl="3"/>
            <a:r>
              <a:rPr lang="ru-RU" sz="1600" dirty="0"/>
              <a:t>Но как видно, разность между TIM_CNT и </a:t>
            </a:r>
            <a:r>
              <a:rPr lang="ru-RU" sz="1600" dirty="0" err="1"/>
              <a:t>start_tick</a:t>
            </a:r>
            <a:r>
              <a:rPr lang="ru-RU" sz="1600" dirty="0"/>
              <a:t> иногда рассчитывалась некорректно. А из-за особенностей беззнакового типа данных, сравнение </a:t>
            </a:r>
            <a:r>
              <a:rPr lang="ru-RU" sz="1600" dirty="0" err="1"/>
              <a:t>angle.delay_us</a:t>
            </a:r>
            <a:r>
              <a:rPr lang="ru-RU" sz="1600" dirty="0"/>
              <a:t> и отрицательной разности (TM_CNT – </a:t>
            </a:r>
            <a:r>
              <a:rPr lang="ru-RU" sz="1600" dirty="0" err="1"/>
              <a:t>start_tick</a:t>
            </a:r>
            <a:r>
              <a:rPr lang="ru-RU" sz="1600" dirty="0"/>
              <a:t>) возвращало истину. И поэтому тиристор открывался раньше заданного угла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91A117B-6149-AA86-ECB6-DDBE59FC0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63" y="1425862"/>
            <a:ext cx="5940425" cy="239966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B1DA58C-EC0F-FEC3-0F7D-A4140E109A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63" y="4065824"/>
            <a:ext cx="5940425" cy="243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39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9FE7E-769D-D8DC-ABCB-5AD706955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9A46FD0-96A2-2529-4F1D-AB7B24C8D1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028" y="4710086"/>
            <a:ext cx="5906454" cy="209109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06002A8-7990-025D-15BE-C061576CE2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713" y="1253738"/>
            <a:ext cx="6842423" cy="3214585"/>
          </a:xfrm>
          <a:prstGeom prst="rect">
            <a:avLst/>
          </a:prstGeom>
        </p:spPr>
      </p:pic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0BB14B59-C1B7-4FE1-33F0-4B3C0896F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41777"/>
            <a:ext cx="9608330" cy="664797"/>
          </a:xfrm>
        </p:spPr>
        <p:txBody>
          <a:bodyPr>
            <a:normAutofit/>
          </a:bodyPr>
          <a:lstStyle/>
          <a:p>
            <a:r>
              <a:rPr lang="ru-RU" dirty="0"/>
              <a:t>Практическое применение</a:t>
            </a:r>
            <a:r>
              <a:rPr lang="ru-RU" altLang="ru-RU" sz="2400" dirty="0"/>
              <a:t>.</a:t>
            </a:r>
            <a:br>
              <a:rPr lang="ru-RU" altLang="ru-RU" sz="2400" dirty="0"/>
            </a:br>
            <a:r>
              <a:rPr lang="ru-RU" altLang="ru-RU" sz="2400" dirty="0"/>
              <a:t>Моделирование алгоритма УПП. Прямой пуск</a:t>
            </a:r>
            <a:endParaRPr lang="ru-RU" dirty="0"/>
          </a:p>
        </p:txBody>
      </p:sp>
      <p:sp>
        <p:nvSpPr>
          <p:cNvPr id="6" name="Текст 4">
            <a:extLst>
              <a:ext uri="{FF2B5EF4-FFF2-40B4-BE49-F238E27FC236}">
                <a16:creationId xmlns:a16="http://schemas.microsoft.com/office/drawing/2014/main" id="{FC286038-D77B-C355-6631-A6373BF761C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4" y="1129596"/>
            <a:ext cx="4240211" cy="5347404"/>
          </a:xfrm>
        </p:spPr>
        <p:txBody>
          <a:bodyPr numCol="1">
            <a:normAutofit/>
          </a:bodyPr>
          <a:lstStyle/>
          <a:p>
            <a:pPr lvl="3"/>
            <a:r>
              <a:rPr lang="ru-RU" sz="1500" dirty="0"/>
              <a:t>Максимальные токи статора при пуске:</a:t>
            </a:r>
          </a:p>
          <a:p>
            <a:pPr lvl="3"/>
            <a:r>
              <a:rPr lang="en-US" sz="1500" i="1" dirty="0"/>
              <a:t>i</a:t>
            </a:r>
            <a:r>
              <a:rPr lang="en-US" sz="1500" i="1" baseline="-25000" dirty="0"/>
              <a:t>s</a:t>
            </a:r>
            <a:r>
              <a:rPr lang="ru-RU" sz="1500" i="1" baseline="-25000" dirty="0"/>
              <a:t>_</a:t>
            </a:r>
            <a:r>
              <a:rPr lang="en-US" sz="1500" i="1" baseline="-25000" dirty="0"/>
              <a:t>a</a:t>
            </a:r>
            <a:r>
              <a:rPr lang="ru-RU" sz="1500" i="1" baseline="-25000" dirty="0"/>
              <a:t>_</a:t>
            </a:r>
            <a:r>
              <a:rPr lang="en-US" sz="1500" i="1" baseline="-25000" dirty="0"/>
              <a:t>max</a:t>
            </a:r>
            <a:r>
              <a:rPr lang="ru-RU" sz="1500" dirty="0"/>
              <a:t> = </a:t>
            </a:r>
            <a:r>
              <a:rPr lang="en-US" sz="1500" dirty="0"/>
              <a:t>945</a:t>
            </a:r>
            <a:r>
              <a:rPr lang="ru-RU" sz="1500" dirty="0"/>
              <a:t> А</a:t>
            </a:r>
            <a:r>
              <a:rPr lang="en-US" sz="1500" dirty="0"/>
              <a:t>, </a:t>
            </a:r>
            <a:r>
              <a:rPr lang="en-US" sz="1500" i="1" dirty="0"/>
              <a:t>i</a:t>
            </a:r>
            <a:r>
              <a:rPr lang="en-US" sz="1500" i="1" baseline="-25000" dirty="0"/>
              <a:t>s</a:t>
            </a:r>
            <a:r>
              <a:rPr lang="ru-RU" sz="1500" i="1" baseline="-25000" dirty="0"/>
              <a:t>_</a:t>
            </a:r>
            <a:r>
              <a:rPr lang="en-US" sz="1500" i="1" baseline="-25000" dirty="0"/>
              <a:t>b</a:t>
            </a:r>
            <a:r>
              <a:rPr lang="ru-RU" sz="1500" i="1" baseline="-25000" dirty="0"/>
              <a:t>_</a:t>
            </a:r>
            <a:r>
              <a:rPr lang="en-US" sz="1500" i="1" baseline="-25000" dirty="0"/>
              <a:t>max</a:t>
            </a:r>
            <a:r>
              <a:rPr lang="ru-RU" sz="1500" dirty="0"/>
              <a:t> = 775 А</a:t>
            </a:r>
            <a:r>
              <a:rPr lang="en-US" sz="1500" dirty="0"/>
              <a:t>, </a:t>
            </a:r>
            <a:r>
              <a:rPr lang="en-US" sz="1500" i="1" dirty="0"/>
              <a:t>i</a:t>
            </a:r>
            <a:r>
              <a:rPr lang="en-US" sz="1500" i="1" baseline="-25000" dirty="0"/>
              <a:t>s</a:t>
            </a:r>
            <a:r>
              <a:rPr lang="ru-RU" sz="1500" i="1" baseline="-25000" dirty="0"/>
              <a:t>_</a:t>
            </a:r>
            <a:r>
              <a:rPr lang="en-US" sz="1500" i="1" baseline="-25000" dirty="0"/>
              <a:t>c</a:t>
            </a:r>
            <a:r>
              <a:rPr lang="ru-RU" sz="1500" i="1" baseline="-25000" dirty="0"/>
              <a:t>_</a:t>
            </a:r>
            <a:r>
              <a:rPr lang="en-US" sz="1500" i="1" baseline="-25000" dirty="0"/>
              <a:t>max</a:t>
            </a:r>
            <a:r>
              <a:rPr lang="ru-RU" sz="1500" dirty="0"/>
              <a:t> = 830 А</a:t>
            </a:r>
          </a:p>
          <a:p>
            <a:pPr lvl="3"/>
            <a:r>
              <a:rPr lang="ru-RU" sz="1500" dirty="0"/>
              <a:t>Максимальный момент при остановке:</a:t>
            </a:r>
          </a:p>
          <a:p>
            <a:pPr lvl="3"/>
            <a:r>
              <a:rPr lang="en-US" sz="1500" i="1" dirty="0" err="1"/>
              <a:t>T</a:t>
            </a:r>
            <a:r>
              <a:rPr lang="en-US" sz="1500" i="1" baseline="-25000" dirty="0" err="1"/>
              <a:t>e</a:t>
            </a:r>
            <a:r>
              <a:rPr lang="en-US" sz="1500" dirty="0"/>
              <a:t> = 1000 </a:t>
            </a:r>
            <a:r>
              <a:rPr lang="ru-RU" sz="1500" dirty="0" err="1"/>
              <a:t>Н∙м</a:t>
            </a:r>
            <a:endParaRPr lang="ru-RU" sz="1500" dirty="0"/>
          </a:p>
          <a:p>
            <a:pPr lvl="3"/>
            <a:endParaRPr lang="ru-RU" sz="1500" dirty="0"/>
          </a:p>
          <a:p>
            <a:pPr lvl="3"/>
            <a:r>
              <a:rPr lang="ru-RU" sz="1500" dirty="0"/>
              <a:t>Максимальные токи статора при остановке:</a:t>
            </a:r>
          </a:p>
          <a:p>
            <a:pPr lvl="3"/>
            <a:r>
              <a:rPr lang="en-US" sz="1500" i="1" dirty="0"/>
              <a:t>i</a:t>
            </a:r>
            <a:r>
              <a:rPr lang="en-US" sz="1500" i="1" baseline="-25000" dirty="0"/>
              <a:t>s</a:t>
            </a:r>
            <a:r>
              <a:rPr lang="ru-RU" sz="1500" i="1" baseline="-25000" dirty="0"/>
              <a:t>_</a:t>
            </a:r>
            <a:r>
              <a:rPr lang="en-US" sz="1500" i="1" baseline="-25000" dirty="0"/>
              <a:t>a</a:t>
            </a:r>
            <a:r>
              <a:rPr lang="ru-RU" sz="1500" i="1" baseline="-25000" dirty="0"/>
              <a:t>_</a:t>
            </a:r>
            <a:r>
              <a:rPr lang="en-US" sz="1500" i="1" baseline="-25000" dirty="0"/>
              <a:t>max</a:t>
            </a:r>
            <a:r>
              <a:rPr lang="ru-RU" sz="1500" dirty="0"/>
              <a:t> = 880 А</a:t>
            </a:r>
            <a:r>
              <a:rPr lang="en-US" sz="1500" dirty="0"/>
              <a:t>, </a:t>
            </a:r>
            <a:r>
              <a:rPr lang="en-US" sz="1500" i="1" dirty="0"/>
              <a:t>i</a:t>
            </a:r>
            <a:r>
              <a:rPr lang="en-US" sz="1500" i="1" baseline="-25000" dirty="0"/>
              <a:t>s</a:t>
            </a:r>
            <a:r>
              <a:rPr lang="ru-RU" sz="1500" i="1" baseline="-25000" dirty="0"/>
              <a:t>_</a:t>
            </a:r>
            <a:r>
              <a:rPr lang="en-US" sz="1500" i="1" baseline="-25000" dirty="0"/>
              <a:t>b</a:t>
            </a:r>
            <a:r>
              <a:rPr lang="ru-RU" sz="1500" i="1" baseline="-25000" dirty="0"/>
              <a:t>_</a:t>
            </a:r>
            <a:r>
              <a:rPr lang="en-US" sz="1500" i="1" baseline="-25000" dirty="0"/>
              <a:t>max</a:t>
            </a:r>
            <a:r>
              <a:rPr lang="ru-RU" sz="1500" dirty="0"/>
              <a:t> = 527 А</a:t>
            </a:r>
            <a:r>
              <a:rPr lang="en-US" sz="1500" dirty="0"/>
              <a:t>, </a:t>
            </a:r>
            <a:r>
              <a:rPr lang="en-US" sz="1500" i="1" dirty="0"/>
              <a:t>i</a:t>
            </a:r>
            <a:r>
              <a:rPr lang="en-US" sz="1500" i="1" baseline="-25000" dirty="0"/>
              <a:t>s</a:t>
            </a:r>
            <a:r>
              <a:rPr lang="ru-RU" sz="1500" i="1" baseline="-25000" dirty="0"/>
              <a:t>_</a:t>
            </a:r>
            <a:r>
              <a:rPr lang="en-US" sz="1500" i="1" baseline="-25000" dirty="0"/>
              <a:t>c</a:t>
            </a:r>
            <a:r>
              <a:rPr lang="ru-RU" sz="1500" i="1" baseline="-25000" dirty="0"/>
              <a:t>_</a:t>
            </a:r>
            <a:r>
              <a:rPr lang="en-US" sz="1500" i="1" baseline="-25000" dirty="0"/>
              <a:t>max</a:t>
            </a:r>
            <a:r>
              <a:rPr lang="ru-RU" sz="1500" dirty="0"/>
              <a:t> = 740 А</a:t>
            </a:r>
          </a:p>
          <a:p>
            <a:pPr lvl="3"/>
            <a:r>
              <a:rPr lang="ru-RU" sz="1500" dirty="0"/>
              <a:t>Максимальный момент при остановке:</a:t>
            </a:r>
          </a:p>
          <a:p>
            <a:pPr lvl="3"/>
            <a:r>
              <a:rPr lang="en-US" sz="1500" i="1" dirty="0" err="1"/>
              <a:t>T</a:t>
            </a:r>
            <a:r>
              <a:rPr lang="en-US" sz="1500" i="1" baseline="-25000" dirty="0" err="1"/>
              <a:t>e</a:t>
            </a:r>
            <a:r>
              <a:rPr lang="en-US" sz="1500" dirty="0"/>
              <a:t> = -1100 </a:t>
            </a:r>
            <a:r>
              <a:rPr lang="ru-RU" sz="1500" dirty="0" err="1"/>
              <a:t>Н∙м</a:t>
            </a:r>
            <a:endParaRPr lang="ru-RU" sz="1500" dirty="0"/>
          </a:p>
        </p:txBody>
      </p:sp>
      <p:sp>
        <p:nvSpPr>
          <p:cNvPr id="12" name="Текст 4">
            <a:extLst>
              <a:ext uri="{FF2B5EF4-FFF2-40B4-BE49-F238E27FC236}">
                <a16:creationId xmlns:a16="http://schemas.microsoft.com/office/drawing/2014/main" id="{02D6FEB7-86F8-FE7D-8692-1E0F2A25B3D5}"/>
              </a:ext>
            </a:extLst>
          </p:cNvPr>
          <p:cNvSpPr txBox="1">
            <a:spLocks/>
          </p:cNvSpPr>
          <p:nvPr/>
        </p:nvSpPr>
        <p:spPr>
          <a:xfrm>
            <a:off x="6684964" y="1011975"/>
            <a:ext cx="4316411" cy="416775"/>
          </a:xfrm>
          <a:prstGeom prst="rect">
            <a:avLst/>
          </a:prstGeom>
        </p:spPr>
        <p:txBody>
          <a:bodyPr vert="horz" lIns="0" tIns="0" rIns="0" bIns="0" numCol="1" spcCol="72000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 kern="120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None/>
              <a:defRPr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Font typeface="+mj-lt"/>
              <a:buNone/>
              <a:tabLst>
                <a:tab pos="2698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None/>
              <a:defRPr sz="16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463" indent="-2714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/>
            <a:r>
              <a:rPr lang="ru-RU" dirty="0"/>
              <a:t>Токи статора асинхронного двигателя</a:t>
            </a:r>
          </a:p>
        </p:txBody>
      </p:sp>
      <p:sp>
        <p:nvSpPr>
          <p:cNvPr id="13" name="Текст 4">
            <a:extLst>
              <a:ext uri="{FF2B5EF4-FFF2-40B4-BE49-F238E27FC236}">
                <a16:creationId xmlns:a16="http://schemas.microsoft.com/office/drawing/2014/main" id="{ECBB6CBC-BD28-0075-BD2D-81B38C256681}"/>
              </a:ext>
            </a:extLst>
          </p:cNvPr>
          <p:cNvSpPr txBox="1">
            <a:spLocks/>
          </p:cNvSpPr>
          <p:nvPr/>
        </p:nvSpPr>
        <p:spPr>
          <a:xfrm>
            <a:off x="6096000" y="4437594"/>
            <a:ext cx="4657725" cy="416775"/>
          </a:xfrm>
          <a:prstGeom prst="rect">
            <a:avLst/>
          </a:prstGeom>
        </p:spPr>
        <p:txBody>
          <a:bodyPr vert="horz" lIns="0" tIns="0" rIns="0" bIns="0" numCol="1" spcCol="72000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 kern="120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None/>
              <a:defRPr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Font typeface="+mj-lt"/>
              <a:buNone/>
              <a:tabLst>
                <a:tab pos="2698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None/>
              <a:defRPr sz="16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463" indent="-2714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/>
            <a:r>
              <a:rPr lang="ru-RU" dirty="0"/>
              <a:t>Крутящий момент асинхронного двигателя</a:t>
            </a:r>
          </a:p>
        </p:txBody>
      </p:sp>
    </p:spTree>
    <p:extLst>
      <p:ext uri="{BB962C8B-B14F-4D97-AF65-F5344CB8AC3E}">
        <p14:creationId xmlns:p14="http://schemas.microsoft.com/office/powerpoint/2010/main" val="1818493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43F3F-953F-50B6-4844-2D8ADB679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F01F6D0-2C6C-1DC6-A6F4-1FF907CEA3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5531" y="4724476"/>
            <a:ext cx="5906454" cy="2021011"/>
          </a:xfrm>
          <a:prstGeom prst="rect">
            <a:avLst/>
          </a:prstGeom>
        </p:spPr>
      </p:pic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FEBF763F-B4F5-0C36-8867-5CA4758FE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41777"/>
            <a:ext cx="9608330" cy="664797"/>
          </a:xfrm>
        </p:spPr>
        <p:txBody>
          <a:bodyPr>
            <a:normAutofit/>
          </a:bodyPr>
          <a:lstStyle/>
          <a:p>
            <a:r>
              <a:rPr lang="ru-RU" dirty="0"/>
              <a:t>Практическое применение</a:t>
            </a:r>
            <a:r>
              <a:rPr lang="ru-RU" altLang="ru-RU" sz="2400" dirty="0"/>
              <a:t>.</a:t>
            </a:r>
            <a:br>
              <a:rPr lang="ru-RU" altLang="ru-RU" sz="2400" dirty="0"/>
            </a:br>
            <a:r>
              <a:rPr lang="ru-RU" altLang="ru-RU" sz="2400" dirty="0"/>
              <a:t>Моделирование алгоритма УПП. Плавный пуск</a:t>
            </a:r>
            <a:endParaRPr lang="ru-RU" dirty="0"/>
          </a:p>
        </p:txBody>
      </p:sp>
      <p:sp>
        <p:nvSpPr>
          <p:cNvPr id="6" name="Текст 4">
            <a:extLst>
              <a:ext uri="{FF2B5EF4-FFF2-40B4-BE49-F238E27FC236}">
                <a16:creationId xmlns:a16="http://schemas.microsoft.com/office/drawing/2014/main" id="{D62C000D-578B-434C-088F-E2934CEC0C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4" y="1129596"/>
            <a:ext cx="4240211" cy="5347404"/>
          </a:xfrm>
        </p:spPr>
        <p:txBody>
          <a:bodyPr numCol="1">
            <a:normAutofit/>
          </a:bodyPr>
          <a:lstStyle/>
          <a:p>
            <a:pPr lvl="3"/>
            <a:r>
              <a:rPr lang="ru-RU" sz="1500" dirty="0"/>
              <a:t>Максимальные токи статора при пуске:</a:t>
            </a:r>
          </a:p>
          <a:p>
            <a:pPr lvl="3"/>
            <a:r>
              <a:rPr lang="en-US" sz="1500" i="1" dirty="0"/>
              <a:t>i</a:t>
            </a:r>
            <a:r>
              <a:rPr lang="en-US" sz="1500" i="1" baseline="-25000" dirty="0"/>
              <a:t>s</a:t>
            </a:r>
            <a:r>
              <a:rPr lang="ru-RU" sz="1500" i="1" baseline="-25000" dirty="0"/>
              <a:t>_</a:t>
            </a:r>
            <a:r>
              <a:rPr lang="en-US" sz="1500" i="1" baseline="-25000" dirty="0"/>
              <a:t>a</a:t>
            </a:r>
            <a:r>
              <a:rPr lang="ru-RU" sz="1500" i="1" baseline="-25000" dirty="0"/>
              <a:t>_</a:t>
            </a:r>
            <a:r>
              <a:rPr lang="en-US" sz="1500" i="1" baseline="-25000" dirty="0"/>
              <a:t>max</a:t>
            </a:r>
            <a:r>
              <a:rPr lang="ru-RU" sz="1500" dirty="0"/>
              <a:t> = 4</a:t>
            </a:r>
            <a:r>
              <a:rPr lang="en-US" sz="1500" dirty="0"/>
              <a:t>96</a:t>
            </a:r>
            <a:r>
              <a:rPr lang="ru-RU" sz="1500" dirty="0"/>
              <a:t> А</a:t>
            </a:r>
            <a:r>
              <a:rPr lang="en-US" sz="1500" dirty="0"/>
              <a:t>, </a:t>
            </a:r>
            <a:r>
              <a:rPr lang="en-US" sz="1500" i="1" dirty="0"/>
              <a:t>i</a:t>
            </a:r>
            <a:r>
              <a:rPr lang="en-US" sz="1500" i="1" baseline="-25000" dirty="0"/>
              <a:t>s</a:t>
            </a:r>
            <a:r>
              <a:rPr lang="ru-RU" sz="1500" i="1" baseline="-25000" dirty="0"/>
              <a:t>_</a:t>
            </a:r>
            <a:r>
              <a:rPr lang="en-US" sz="1500" i="1" baseline="-25000" dirty="0"/>
              <a:t>b</a:t>
            </a:r>
            <a:r>
              <a:rPr lang="ru-RU" sz="1500" i="1" baseline="-25000" dirty="0"/>
              <a:t>_</a:t>
            </a:r>
            <a:r>
              <a:rPr lang="en-US" sz="1500" i="1" baseline="-25000" dirty="0"/>
              <a:t>max</a:t>
            </a:r>
            <a:r>
              <a:rPr lang="ru-RU" sz="1500" dirty="0"/>
              <a:t> = </a:t>
            </a:r>
            <a:r>
              <a:rPr lang="en-US" sz="1500" dirty="0"/>
              <a:t>491</a:t>
            </a:r>
            <a:r>
              <a:rPr lang="ru-RU" sz="1500" dirty="0"/>
              <a:t> А</a:t>
            </a:r>
            <a:r>
              <a:rPr lang="en-US" sz="1500" dirty="0"/>
              <a:t>, </a:t>
            </a:r>
            <a:r>
              <a:rPr lang="en-US" sz="1500" i="1" dirty="0"/>
              <a:t>i</a:t>
            </a:r>
            <a:r>
              <a:rPr lang="en-US" sz="1500" i="1" baseline="-25000" dirty="0"/>
              <a:t>s</a:t>
            </a:r>
            <a:r>
              <a:rPr lang="ru-RU" sz="1500" i="1" baseline="-25000" dirty="0"/>
              <a:t>_</a:t>
            </a:r>
            <a:r>
              <a:rPr lang="en-US" sz="1500" i="1" baseline="-25000" dirty="0"/>
              <a:t>c</a:t>
            </a:r>
            <a:r>
              <a:rPr lang="ru-RU" sz="1500" i="1" baseline="-25000" dirty="0"/>
              <a:t>_</a:t>
            </a:r>
            <a:r>
              <a:rPr lang="en-US" sz="1500" i="1" baseline="-25000" dirty="0"/>
              <a:t>max</a:t>
            </a:r>
            <a:r>
              <a:rPr lang="ru-RU" sz="1500" dirty="0"/>
              <a:t> = </a:t>
            </a:r>
            <a:r>
              <a:rPr lang="en-US" sz="1500" dirty="0"/>
              <a:t>485</a:t>
            </a:r>
            <a:r>
              <a:rPr lang="ru-RU" sz="1500" dirty="0"/>
              <a:t> А</a:t>
            </a:r>
          </a:p>
          <a:p>
            <a:pPr lvl="3"/>
            <a:r>
              <a:rPr lang="ru-RU" sz="1500" dirty="0"/>
              <a:t>Максимальный момент при остановке:</a:t>
            </a:r>
          </a:p>
          <a:p>
            <a:pPr lvl="3"/>
            <a:r>
              <a:rPr lang="en-US" sz="1500" i="1" dirty="0" err="1"/>
              <a:t>T</a:t>
            </a:r>
            <a:r>
              <a:rPr lang="en-US" sz="1500" i="1" baseline="-25000" dirty="0" err="1"/>
              <a:t>e</a:t>
            </a:r>
            <a:r>
              <a:rPr lang="en-US" sz="1500" dirty="0"/>
              <a:t> = </a:t>
            </a:r>
            <a:r>
              <a:rPr lang="ru-RU" sz="1500" dirty="0"/>
              <a:t>-8</a:t>
            </a:r>
            <a:r>
              <a:rPr lang="en-US" sz="1500" dirty="0"/>
              <a:t>00 </a:t>
            </a:r>
            <a:r>
              <a:rPr lang="ru-RU" sz="1500" dirty="0" err="1"/>
              <a:t>Н∙м</a:t>
            </a:r>
            <a:endParaRPr lang="ru-RU" sz="1500" dirty="0"/>
          </a:p>
          <a:p>
            <a:pPr lvl="3"/>
            <a:endParaRPr lang="ru-RU" sz="1500" dirty="0"/>
          </a:p>
          <a:p>
            <a:pPr lvl="3"/>
            <a:r>
              <a:rPr lang="ru-RU" sz="1500" dirty="0"/>
              <a:t>Максимальные токи статора при остановке:</a:t>
            </a:r>
          </a:p>
          <a:p>
            <a:pPr lvl="3"/>
            <a:r>
              <a:rPr lang="en-US" sz="1500" i="1" dirty="0"/>
              <a:t>i</a:t>
            </a:r>
            <a:r>
              <a:rPr lang="en-US" sz="1500" i="1" baseline="-25000" dirty="0"/>
              <a:t>s</a:t>
            </a:r>
            <a:r>
              <a:rPr lang="ru-RU" sz="1500" i="1" baseline="-25000" dirty="0"/>
              <a:t>_</a:t>
            </a:r>
            <a:r>
              <a:rPr lang="en-US" sz="1500" i="1" baseline="-25000" dirty="0"/>
              <a:t>a</a:t>
            </a:r>
            <a:r>
              <a:rPr lang="ru-RU" sz="1500" i="1" baseline="-25000" dirty="0"/>
              <a:t>_</a:t>
            </a:r>
            <a:r>
              <a:rPr lang="en-US" sz="1500" i="1" baseline="-25000" dirty="0"/>
              <a:t>max</a:t>
            </a:r>
            <a:r>
              <a:rPr lang="ru-RU" sz="1500" dirty="0"/>
              <a:t> = </a:t>
            </a:r>
            <a:r>
              <a:rPr lang="en-US" sz="1500" dirty="0"/>
              <a:t>91</a:t>
            </a:r>
            <a:r>
              <a:rPr lang="ru-RU" sz="1500" dirty="0"/>
              <a:t> А</a:t>
            </a:r>
            <a:r>
              <a:rPr lang="en-US" sz="1500" dirty="0"/>
              <a:t>, </a:t>
            </a:r>
            <a:r>
              <a:rPr lang="en-US" sz="1500" i="1" dirty="0"/>
              <a:t>i</a:t>
            </a:r>
            <a:r>
              <a:rPr lang="en-US" sz="1500" i="1" baseline="-25000" dirty="0"/>
              <a:t>s</a:t>
            </a:r>
            <a:r>
              <a:rPr lang="ru-RU" sz="1500" i="1" baseline="-25000" dirty="0"/>
              <a:t>_</a:t>
            </a:r>
            <a:r>
              <a:rPr lang="en-US" sz="1500" i="1" baseline="-25000" dirty="0"/>
              <a:t>b</a:t>
            </a:r>
            <a:r>
              <a:rPr lang="ru-RU" sz="1500" i="1" baseline="-25000" dirty="0"/>
              <a:t>_</a:t>
            </a:r>
            <a:r>
              <a:rPr lang="en-US" sz="1500" i="1" baseline="-25000" dirty="0"/>
              <a:t>max</a:t>
            </a:r>
            <a:r>
              <a:rPr lang="ru-RU" sz="1500" dirty="0"/>
              <a:t> = </a:t>
            </a:r>
            <a:r>
              <a:rPr lang="en-US" sz="1500" dirty="0"/>
              <a:t>95</a:t>
            </a:r>
            <a:r>
              <a:rPr lang="ru-RU" sz="1500" dirty="0"/>
              <a:t> А</a:t>
            </a:r>
            <a:r>
              <a:rPr lang="en-US" sz="1500" dirty="0"/>
              <a:t>, </a:t>
            </a:r>
            <a:r>
              <a:rPr lang="en-US" sz="1500" i="1" dirty="0"/>
              <a:t>i</a:t>
            </a:r>
            <a:r>
              <a:rPr lang="en-US" sz="1500" i="1" baseline="-25000" dirty="0"/>
              <a:t>s</a:t>
            </a:r>
            <a:r>
              <a:rPr lang="ru-RU" sz="1500" i="1" baseline="-25000" dirty="0"/>
              <a:t>_</a:t>
            </a:r>
            <a:r>
              <a:rPr lang="en-US" sz="1500" i="1" baseline="-25000" dirty="0"/>
              <a:t>c</a:t>
            </a:r>
            <a:r>
              <a:rPr lang="ru-RU" sz="1500" i="1" baseline="-25000" dirty="0"/>
              <a:t>_</a:t>
            </a:r>
            <a:r>
              <a:rPr lang="en-US" sz="1500" i="1" baseline="-25000" dirty="0"/>
              <a:t>max</a:t>
            </a:r>
            <a:r>
              <a:rPr lang="ru-RU" sz="1500" dirty="0"/>
              <a:t> = </a:t>
            </a:r>
            <a:r>
              <a:rPr lang="en-US" sz="1500" dirty="0"/>
              <a:t>89</a:t>
            </a:r>
            <a:r>
              <a:rPr lang="ru-RU" sz="1500" dirty="0"/>
              <a:t> А</a:t>
            </a:r>
          </a:p>
          <a:p>
            <a:pPr lvl="3"/>
            <a:r>
              <a:rPr lang="ru-RU" sz="1500" dirty="0"/>
              <a:t>Максимальный момент при остановке:</a:t>
            </a:r>
          </a:p>
          <a:p>
            <a:pPr lvl="3"/>
            <a:r>
              <a:rPr lang="en-US" sz="1500" i="1" dirty="0" err="1"/>
              <a:t>T</a:t>
            </a:r>
            <a:r>
              <a:rPr lang="en-US" sz="1500" i="1" baseline="-25000" dirty="0" err="1"/>
              <a:t>e</a:t>
            </a:r>
            <a:r>
              <a:rPr lang="en-US" sz="1500" dirty="0"/>
              <a:t> = -</a:t>
            </a:r>
            <a:r>
              <a:rPr lang="ru-RU" sz="1500" dirty="0"/>
              <a:t>3</a:t>
            </a:r>
            <a:r>
              <a:rPr lang="en-US" sz="1500" dirty="0"/>
              <a:t>00 </a:t>
            </a:r>
            <a:r>
              <a:rPr lang="ru-RU" sz="1500" dirty="0" err="1"/>
              <a:t>Н∙м</a:t>
            </a:r>
            <a:endParaRPr lang="ru-RU" sz="1500" dirty="0"/>
          </a:p>
        </p:txBody>
      </p:sp>
      <p:sp>
        <p:nvSpPr>
          <p:cNvPr id="12" name="Текст 4">
            <a:extLst>
              <a:ext uri="{FF2B5EF4-FFF2-40B4-BE49-F238E27FC236}">
                <a16:creationId xmlns:a16="http://schemas.microsoft.com/office/drawing/2014/main" id="{0ABDEA2F-BEED-53F1-932E-ACDE01D95C94}"/>
              </a:ext>
            </a:extLst>
          </p:cNvPr>
          <p:cNvSpPr txBox="1">
            <a:spLocks/>
          </p:cNvSpPr>
          <p:nvPr/>
        </p:nvSpPr>
        <p:spPr>
          <a:xfrm>
            <a:off x="6684964" y="1011975"/>
            <a:ext cx="4316411" cy="416775"/>
          </a:xfrm>
          <a:prstGeom prst="rect">
            <a:avLst/>
          </a:prstGeom>
        </p:spPr>
        <p:txBody>
          <a:bodyPr vert="horz" lIns="0" tIns="0" rIns="0" bIns="0" numCol="1" spcCol="72000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 kern="120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None/>
              <a:defRPr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Font typeface="+mj-lt"/>
              <a:buNone/>
              <a:tabLst>
                <a:tab pos="2698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None/>
              <a:defRPr sz="16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463" indent="-2714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/>
            <a:r>
              <a:rPr lang="ru-RU" dirty="0"/>
              <a:t>Токи статора асинхронного двигателя</a:t>
            </a:r>
          </a:p>
        </p:txBody>
      </p:sp>
      <p:sp>
        <p:nvSpPr>
          <p:cNvPr id="13" name="Текст 4">
            <a:extLst>
              <a:ext uri="{FF2B5EF4-FFF2-40B4-BE49-F238E27FC236}">
                <a16:creationId xmlns:a16="http://schemas.microsoft.com/office/drawing/2014/main" id="{C0655CEA-4456-5D56-A6F4-3DD061C1FCEE}"/>
              </a:ext>
            </a:extLst>
          </p:cNvPr>
          <p:cNvSpPr txBox="1">
            <a:spLocks/>
          </p:cNvSpPr>
          <p:nvPr/>
        </p:nvSpPr>
        <p:spPr>
          <a:xfrm>
            <a:off x="6179895" y="4468324"/>
            <a:ext cx="4657725" cy="416775"/>
          </a:xfrm>
          <a:prstGeom prst="rect">
            <a:avLst/>
          </a:prstGeom>
        </p:spPr>
        <p:txBody>
          <a:bodyPr vert="horz" lIns="0" tIns="0" rIns="0" bIns="0" numCol="1" spcCol="72000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 kern="120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None/>
              <a:defRPr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Font typeface="+mj-lt"/>
              <a:buNone/>
              <a:tabLst>
                <a:tab pos="2698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None/>
              <a:defRPr sz="16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463" indent="-2714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/>
            <a:r>
              <a:rPr lang="ru-RU" dirty="0"/>
              <a:t>Крутящий момент асинхронного двигателя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C484B6A-FA8C-7121-1BA2-09E2798EFC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5028" y="1253739"/>
            <a:ext cx="6307461" cy="3284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507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5556A6-B4FD-E44C-45F9-28F49C31C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91099C2D-C04F-2E34-9B3D-D98B6B3A2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41777"/>
            <a:ext cx="9608330" cy="664797"/>
          </a:xfrm>
        </p:spPr>
        <p:txBody>
          <a:bodyPr>
            <a:normAutofit/>
          </a:bodyPr>
          <a:lstStyle/>
          <a:p>
            <a:r>
              <a:rPr lang="ru-RU" dirty="0"/>
              <a:t>Практическое применение</a:t>
            </a:r>
            <a:r>
              <a:rPr lang="ru-RU" altLang="ru-RU" sz="2400" dirty="0"/>
              <a:t>.</a:t>
            </a:r>
            <a:br>
              <a:rPr lang="ru-RU" altLang="ru-RU" sz="2400" dirty="0"/>
            </a:br>
            <a:r>
              <a:rPr lang="ru-RU" altLang="ru-RU" sz="2400" dirty="0"/>
              <a:t>Сравнение реального МК и его модели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A47328B-B4D7-B94F-D6FA-46537014B8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452" y="1310905"/>
            <a:ext cx="6323096" cy="204639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B986B4F-B8BE-8EEB-36A8-934EA3C6BB4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6933" b="5138"/>
          <a:stretch>
            <a:fillRect/>
          </a:stretch>
        </p:blipFill>
        <p:spPr bwMode="auto">
          <a:xfrm>
            <a:off x="2934452" y="3500701"/>
            <a:ext cx="6323096" cy="273707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69227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D5E52-0F3C-E398-8C57-0B1A3E886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B6770920-5110-D253-8CD4-7C39375EE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41777"/>
            <a:ext cx="9608330" cy="664797"/>
          </a:xfrm>
        </p:spPr>
        <p:txBody>
          <a:bodyPr>
            <a:normAutofit/>
          </a:bodyPr>
          <a:lstStyle/>
          <a:p>
            <a:r>
              <a:rPr lang="ru-RU" dirty="0"/>
              <a:t>Практическое применение</a:t>
            </a:r>
            <a:r>
              <a:rPr lang="ru-RU" altLang="ru-RU" sz="2400" dirty="0"/>
              <a:t>.</a:t>
            </a:r>
            <a:br>
              <a:rPr lang="ru-RU" altLang="ru-RU" sz="2400" dirty="0"/>
            </a:br>
            <a:r>
              <a:rPr lang="ru-RU" altLang="ru-RU" sz="2400" dirty="0"/>
              <a:t>Сравнение реального МК и его модели</a:t>
            </a:r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428EF35-F45E-695D-957A-D8FFCF12C9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569" r="19934"/>
          <a:stretch>
            <a:fillRect/>
          </a:stretch>
        </p:blipFill>
        <p:spPr bwMode="auto">
          <a:xfrm>
            <a:off x="3157869" y="1116100"/>
            <a:ext cx="5876262" cy="23846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9975B8A-F9BC-287B-928E-7DDBB6F4A98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22" b="6032"/>
          <a:stretch>
            <a:fillRect/>
          </a:stretch>
        </p:blipFill>
        <p:spPr bwMode="auto">
          <a:xfrm>
            <a:off x="3157868" y="3633059"/>
            <a:ext cx="5876263" cy="252479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15730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B590F643-562B-41E2-8E6D-A3A0F9050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41777"/>
            <a:ext cx="9608330" cy="664797"/>
          </a:xfrm>
        </p:spPr>
        <p:txBody>
          <a:bodyPr/>
          <a:lstStyle/>
          <a:p>
            <a:r>
              <a:rPr lang="ru-RU" altLang="ru-RU" sz="2400" dirty="0"/>
              <a:t>Заключение.</a:t>
            </a:r>
            <a:br>
              <a:rPr lang="ru-RU" altLang="ru-RU" sz="2400" dirty="0"/>
            </a:br>
            <a:r>
              <a:rPr lang="ru-RU" altLang="ru-RU" sz="2400" dirty="0"/>
              <a:t>Преимущества и ограничения модели МК</a:t>
            </a:r>
            <a:endParaRPr lang="ru-RU" dirty="0"/>
          </a:p>
        </p:txBody>
      </p:sp>
      <p:sp>
        <p:nvSpPr>
          <p:cNvPr id="8" name="Текст 4">
            <a:extLst>
              <a:ext uri="{FF2B5EF4-FFF2-40B4-BE49-F238E27FC236}">
                <a16:creationId xmlns:a16="http://schemas.microsoft.com/office/drawing/2014/main" id="{73AFCE75-1091-CA12-315A-05C8A20F7988}"/>
              </a:ext>
            </a:extLst>
          </p:cNvPr>
          <p:cNvSpPr txBox="1">
            <a:spLocks/>
          </p:cNvSpPr>
          <p:nvPr/>
        </p:nvSpPr>
        <p:spPr>
          <a:xfrm>
            <a:off x="550863" y="1427625"/>
            <a:ext cx="5358870" cy="459528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 kern="120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None/>
              <a:defRPr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Font typeface="+mj-lt"/>
              <a:buNone/>
              <a:tabLst>
                <a:tab pos="2698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None/>
              <a:defRPr sz="16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463" indent="-2714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/>
            <a:r>
              <a:rPr lang="ru-RU" sz="1600" b="1" dirty="0"/>
              <a:t>Преимущества: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sz="1600" dirty="0"/>
              <a:t>Существенное сокращение времени разработки и отладки программного обеспечения.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sz="1600" dirty="0"/>
              <a:t>Повышение воспроизводимости и надёжности тестирования.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sz="1600" dirty="0"/>
              <a:t>Возможность разработки и отладки без наличия физического оборудования.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sz="1600" dirty="0"/>
              <a:t>Точное и интегрированное моделирование (объединение реального C-кода и физической системы).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sz="1600" dirty="0"/>
              <a:t>Унификация процесса разработки.</a:t>
            </a:r>
          </a:p>
        </p:txBody>
      </p:sp>
      <p:sp>
        <p:nvSpPr>
          <p:cNvPr id="11" name="Текст 4">
            <a:extLst>
              <a:ext uri="{FF2B5EF4-FFF2-40B4-BE49-F238E27FC236}">
                <a16:creationId xmlns:a16="http://schemas.microsoft.com/office/drawing/2014/main" id="{020600CE-ABB6-7B94-F48D-E396D63B8BAB}"/>
              </a:ext>
            </a:extLst>
          </p:cNvPr>
          <p:cNvSpPr txBox="1">
            <a:spLocks/>
          </p:cNvSpPr>
          <p:nvPr/>
        </p:nvSpPr>
        <p:spPr>
          <a:xfrm>
            <a:off x="6456362" y="1436090"/>
            <a:ext cx="5184775" cy="459528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 kern="120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None/>
              <a:defRPr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Font typeface="+mj-lt"/>
              <a:buNone/>
              <a:tabLst>
                <a:tab pos="2698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None/>
              <a:defRPr sz="16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463" indent="-2714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/>
            <a:r>
              <a:rPr lang="ru-RU" sz="1600" b="1" dirty="0"/>
              <a:t>Ограничения: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sz="1600" dirty="0"/>
              <a:t>Модель является функциональным/логическим симулятором, но не цикло-точным эмулятором (нет учета точного времени выполнения каждой инструкции).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sz="1600" dirty="0"/>
              <a:t>Требуются специфические знания от пользователя:</a:t>
            </a:r>
          </a:p>
          <a:p>
            <a:pPr marL="557213" lvl="6">
              <a:buFont typeface="Arial" panose="020B0604020202020204" pitchFamily="34" charset="0"/>
              <a:buChar char="•"/>
            </a:pPr>
            <a:r>
              <a:rPr lang="ru-RU" dirty="0"/>
              <a:t>настройка и компиляция программы через командную строку</a:t>
            </a:r>
            <a:r>
              <a:rPr lang="en-US" dirty="0"/>
              <a:t>;</a:t>
            </a:r>
            <a:endParaRPr lang="ru-RU" dirty="0"/>
          </a:p>
          <a:p>
            <a:pPr marL="557213" lvl="6">
              <a:buFont typeface="Arial" panose="020B0604020202020204" pitchFamily="34" charset="0"/>
              <a:buChar char="•"/>
            </a:pPr>
            <a:r>
              <a:rPr lang="ru-RU" dirty="0"/>
              <a:t>полное понимание структуры проекта на МК</a:t>
            </a:r>
            <a:r>
              <a:rPr lang="en-US" dirty="0"/>
              <a:t>;</a:t>
            </a:r>
            <a:endParaRPr lang="ru-RU" dirty="0"/>
          </a:p>
          <a:p>
            <a:pPr marL="557213" lvl="6">
              <a:buFont typeface="Arial" panose="020B0604020202020204" pitchFamily="34" charset="0"/>
              <a:buChar char="•"/>
            </a:pPr>
            <a:r>
              <a:rPr lang="ru-RU" dirty="0"/>
              <a:t>знание принципов работы периферии STM32.</a:t>
            </a:r>
          </a:p>
        </p:txBody>
      </p:sp>
    </p:spTree>
    <p:extLst>
      <p:ext uri="{BB962C8B-B14F-4D97-AF65-F5344CB8AC3E}">
        <p14:creationId xmlns:p14="http://schemas.microsoft.com/office/powerpoint/2010/main" val="28595307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A5BC97-99E1-4827-A5AA-5E9EBED1B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662088213"/>
      </p:ext>
    </p:extLst>
  </p:cSld>
  <p:clrMapOvr>
    <a:masterClrMapping/>
  </p:clrMapOvr>
</p:sld>
</file>

<file path=ppt/theme/theme1.xml><?xml version="1.0" encoding="utf-8"?>
<a:theme xmlns:a="http://schemas.openxmlformats.org/drawingml/2006/main" name="Титульная страница">
  <a:themeElements>
    <a:clrScheme name="Палитра ГУАП">
      <a:dk1>
        <a:srgbClr val="242834"/>
      </a:dk1>
      <a:lt1>
        <a:srgbClr val="FFFFFF"/>
      </a:lt1>
      <a:dk2>
        <a:srgbClr val="002C5F"/>
      </a:dk2>
      <a:lt2>
        <a:srgbClr val="FFFFFF"/>
      </a:lt2>
      <a:accent1>
        <a:srgbClr val="005AAA"/>
      </a:accent1>
      <a:accent2>
        <a:srgbClr val="E70F47"/>
      </a:accent2>
      <a:accent3>
        <a:srgbClr val="00BEF3"/>
      </a:accent3>
      <a:accent4>
        <a:srgbClr val="9269C9"/>
      </a:accent4>
      <a:accent5>
        <a:srgbClr val="FF6418"/>
      </a:accent5>
      <a:accent6>
        <a:srgbClr val="009A49"/>
      </a:accent6>
      <a:hlink>
        <a:srgbClr val="4E41CC"/>
      </a:hlink>
      <a:folHlink>
        <a:srgbClr val="D65D8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ГУАП презентация курса.potx" id="{0DF838E0-DD05-488A-AC6B-E98ACB4C24AD}" vid="{75426110-BF82-4921-B51E-81780A536C48}"/>
    </a:ext>
  </a:extLst>
</a:theme>
</file>

<file path=ppt/theme/theme2.xml><?xml version="1.0" encoding="utf-8"?>
<a:theme xmlns:a="http://schemas.openxmlformats.org/drawingml/2006/main" name="Текстовые блоки">
  <a:themeElements>
    <a:clrScheme name="Палитра ГУАП">
      <a:dk1>
        <a:srgbClr val="242834"/>
      </a:dk1>
      <a:lt1>
        <a:srgbClr val="FFFFFF"/>
      </a:lt1>
      <a:dk2>
        <a:srgbClr val="002C5F"/>
      </a:dk2>
      <a:lt2>
        <a:srgbClr val="FFFFFF"/>
      </a:lt2>
      <a:accent1>
        <a:srgbClr val="005AAA"/>
      </a:accent1>
      <a:accent2>
        <a:srgbClr val="E70F47"/>
      </a:accent2>
      <a:accent3>
        <a:srgbClr val="00BEF3"/>
      </a:accent3>
      <a:accent4>
        <a:srgbClr val="9269C9"/>
      </a:accent4>
      <a:accent5>
        <a:srgbClr val="FF6418"/>
      </a:accent5>
      <a:accent6>
        <a:srgbClr val="009A49"/>
      </a:accent6>
      <a:hlink>
        <a:srgbClr val="4E41CC"/>
      </a:hlink>
      <a:folHlink>
        <a:srgbClr val="D65D8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ln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000" dirty="0">
            <a:solidFill>
              <a:schemeClr val="tx2"/>
            </a:solidFill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</a:objectDefaults>
  <a:extraClrSchemeLst/>
  <a:extLst>
    <a:ext uri="{05A4C25C-085E-4340-85A3-A5531E510DB2}">
      <thm15:themeFamily xmlns:thm15="http://schemas.microsoft.com/office/thememl/2012/main" name="ГУАП презентация курса.potx" id="{0DF838E0-DD05-488A-AC6B-E98ACB4C24AD}" vid="{8C20C85A-CFD0-4C40-80A0-6689F915CE1B}"/>
    </a:ext>
  </a:extLst>
</a:theme>
</file>

<file path=ppt/theme/theme3.xml><?xml version="1.0" encoding="utf-8"?>
<a:theme xmlns:a="http://schemas.openxmlformats.org/drawingml/2006/main" name="Универсальные блоки - таблицы, рисунки, диаграммы">
  <a:themeElements>
    <a:clrScheme name="Палитра ГУАП">
      <a:dk1>
        <a:srgbClr val="242834"/>
      </a:dk1>
      <a:lt1>
        <a:srgbClr val="FFFFFF"/>
      </a:lt1>
      <a:dk2>
        <a:srgbClr val="002C5F"/>
      </a:dk2>
      <a:lt2>
        <a:srgbClr val="FFFFFF"/>
      </a:lt2>
      <a:accent1>
        <a:srgbClr val="005AAA"/>
      </a:accent1>
      <a:accent2>
        <a:srgbClr val="E70F47"/>
      </a:accent2>
      <a:accent3>
        <a:srgbClr val="00BEF3"/>
      </a:accent3>
      <a:accent4>
        <a:srgbClr val="9269C9"/>
      </a:accent4>
      <a:accent5>
        <a:srgbClr val="FF6418"/>
      </a:accent5>
      <a:accent6>
        <a:srgbClr val="009A49"/>
      </a:accent6>
      <a:hlink>
        <a:srgbClr val="4E41CC"/>
      </a:hlink>
      <a:folHlink>
        <a:srgbClr val="D65D8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ln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000" dirty="0">
            <a:solidFill>
              <a:schemeClr val="tx2"/>
            </a:solidFill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</a:objectDefaults>
  <a:extraClrSchemeLst/>
  <a:extLst>
    <a:ext uri="{05A4C25C-085E-4340-85A3-A5531E510DB2}">
      <thm15:themeFamily xmlns:thm15="http://schemas.microsoft.com/office/thememl/2012/main" name="ГУАП презентация курса.potx" id="{0DF838E0-DD05-488A-AC6B-E98ACB4C24AD}" vid="{001A831C-BEEC-4D03-A706-230513593B8E}"/>
    </a:ext>
  </a:extLst>
</a:theme>
</file>

<file path=ppt/theme/theme4.xml><?xml version="1.0" encoding="utf-8"?>
<a:theme xmlns:a="http://schemas.openxmlformats.org/drawingml/2006/main" name="Дополнительные блоки">
  <a:themeElements>
    <a:clrScheme name="Палитра ГУАП">
      <a:dk1>
        <a:srgbClr val="242834"/>
      </a:dk1>
      <a:lt1>
        <a:srgbClr val="FFFFFF"/>
      </a:lt1>
      <a:dk2>
        <a:srgbClr val="002C5F"/>
      </a:dk2>
      <a:lt2>
        <a:srgbClr val="FFFFFF"/>
      </a:lt2>
      <a:accent1>
        <a:srgbClr val="005AAA"/>
      </a:accent1>
      <a:accent2>
        <a:srgbClr val="E70F47"/>
      </a:accent2>
      <a:accent3>
        <a:srgbClr val="00BEF3"/>
      </a:accent3>
      <a:accent4>
        <a:srgbClr val="9269C9"/>
      </a:accent4>
      <a:accent5>
        <a:srgbClr val="FF6418"/>
      </a:accent5>
      <a:accent6>
        <a:srgbClr val="009A49"/>
      </a:accent6>
      <a:hlink>
        <a:srgbClr val="4E41CC"/>
      </a:hlink>
      <a:folHlink>
        <a:srgbClr val="D65D8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ln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000" dirty="0">
            <a:solidFill>
              <a:schemeClr val="tx2"/>
            </a:solidFill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</a:objectDefaults>
  <a:extraClrSchemeLst/>
  <a:extLst>
    <a:ext uri="{05A4C25C-085E-4340-85A3-A5531E510DB2}">
      <thm15:themeFamily xmlns:thm15="http://schemas.microsoft.com/office/thememl/2012/main" name="ГУАП презентация курса.potx" id="{0DF838E0-DD05-488A-AC6B-E98ACB4C24AD}" vid="{AFBC0B84-8B15-49D7-9C5E-B813409B8E8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ГУАП презентация курса - шаблон</Template>
  <TotalTime>1687</TotalTime>
  <Words>822</Words>
  <Application>Microsoft Office PowerPoint</Application>
  <PresentationFormat>Широкоэкранный</PresentationFormat>
  <Paragraphs>96</Paragraphs>
  <Slides>12</Slides>
  <Notes>10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4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Calibri</vt:lpstr>
      <vt:lpstr>Wingdings</vt:lpstr>
      <vt:lpstr>Титульная страница</vt:lpstr>
      <vt:lpstr>Текстовые блоки</vt:lpstr>
      <vt:lpstr>Универсальные блоки - таблицы, рисунки, диаграммы</vt:lpstr>
      <vt:lpstr>Дополнительные блоки</vt:lpstr>
      <vt:lpstr>Adobe Photoshop Image</vt:lpstr>
      <vt:lpstr>МИНИСТЕРСТВО НАУКИ И ВЫСШЕГО ОБРАЗОВАНИЯ РОССИЙСКОЙ ФЕДЕРАЦИИ федеральное государственное автономное образовательное учреждение высшего образования «Санкт-Петербургский государственный университет аэрокосмического приборостроения»</vt:lpstr>
      <vt:lpstr>Постановка задачи</vt:lpstr>
      <vt:lpstr>Модель микроконтроллера в MATLAB. Структурная схема микроконтроллера</vt:lpstr>
      <vt:lpstr>Модель микроконтроллера в MATLAB. Структурная схема симулятора</vt:lpstr>
      <vt:lpstr>Практическое применение. Моделирование алгоритма УПП. Модель в Simulink</vt:lpstr>
      <vt:lpstr>Практическое применение. Моделирование алгоритма УПП. Отладка алгоритма</vt:lpstr>
      <vt:lpstr>Практическое применение. Моделирование алгоритма УПП. Прямой пуск</vt:lpstr>
      <vt:lpstr>Практическое применение. Моделирование алгоритма УПП. Плавный пуск</vt:lpstr>
      <vt:lpstr>Практическое применение. Сравнение реального МК и его модели</vt:lpstr>
      <vt:lpstr>Практическое применение. Сравнение реального МК и его модели</vt:lpstr>
      <vt:lpstr>Заключение. Преимущества и ограничения модели МК</vt:lpstr>
      <vt:lpstr>Спасибо за внимание!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Фирменный стиль  презентаций</dc:title>
  <dc:subject/>
  <dc:creator>Алексей Малышев</dc:creator>
  <cp:keywords/>
  <dc:description/>
  <cp:lastModifiedBy>Алексей Разваляев</cp:lastModifiedBy>
  <cp:revision>82</cp:revision>
  <dcterms:created xsi:type="dcterms:W3CDTF">2023-06-16T08:15:39Z</dcterms:created>
  <dcterms:modified xsi:type="dcterms:W3CDTF">2025-06-22T18:01:33Z</dcterms:modified>
  <cp:category/>
</cp:coreProperties>
</file>